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3"/>
  </p:notes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/>
    <p:restoredTop sz="94643"/>
  </p:normalViewPr>
  <p:slideViewPr>
    <p:cSldViewPr snapToGrid="0">
      <p:cViewPr varScale="1">
        <p:scale>
          <a:sx n="85" d="100"/>
          <a:sy n="85" d="100"/>
        </p:scale>
        <p:origin x="4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7787C3"/>
            </a:gs>
            <a:gs pos="25000">
              <a:srgbClr val="7683BA"/>
            </a:gs>
            <a:gs pos="100000">
              <a:srgbClr val="1A244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99B9BA"/>
              </a:buClr>
              <a:buSzPts val="5600"/>
              <a:buFont typeface="Calibri"/>
              <a:buNone/>
              <a:defRPr sz="5600" b="1">
                <a:solidFill>
                  <a:srgbClr val="99B9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7787C3"/>
            </a:gs>
            <a:gs pos="25000">
              <a:srgbClr val="7683BA"/>
            </a:gs>
            <a:gs pos="100000">
              <a:srgbClr val="1A244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99B9BA"/>
              </a:buClr>
              <a:buSzPts val="5600"/>
              <a:buFont typeface="Calibri"/>
              <a:buNone/>
              <a:defRPr sz="5600" b="1">
                <a:solidFill>
                  <a:srgbClr val="99B9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7787C3"/>
            </a:gs>
            <a:gs pos="25000">
              <a:srgbClr val="7683BA"/>
            </a:gs>
            <a:gs pos="100000">
              <a:srgbClr val="1A244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E8E84"/>
              </a:buClr>
              <a:buSzPts val="5600"/>
              <a:buFont typeface="Calibri"/>
              <a:buNone/>
              <a:defRPr sz="5600" b="1" cap="none">
                <a:solidFill>
                  <a:srgbClr val="9E8E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" name="Google Shape;68;p10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/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●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A28E00">
                  <a:alpha val="44705"/>
                </a:srgbClr>
              </a:gs>
              <a:gs pos="100000">
                <a:srgbClr val="75A3A5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6" name="Google Shape;76;p10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28181">
                  <a:alpha val="29803"/>
                </a:srgbClr>
              </a:gs>
              <a:gs pos="80000">
                <a:srgbClr val="D5B800">
                  <a:alpha val="44705"/>
                </a:srgbClr>
              </a:gs>
              <a:gs pos="100000">
                <a:srgbClr val="D5B800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A28E00">
                  <a:alpha val="44705"/>
                </a:srgbClr>
              </a:gs>
              <a:gs pos="100000">
                <a:srgbClr val="75A3A5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28181">
                  <a:alpha val="29803"/>
                </a:srgbClr>
              </a:gs>
              <a:gs pos="80000">
                <a:srgbClr val="D5B800">
                  <a:alpha val="44705"/>
                </a:srgbClr>
              </a:gs>
              <a:gs pos="100000">
                <a:srgbClr val="D5B800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F657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7A97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A28E00">
                  <a:alpha val="44705"/>
                </a:srgbClr>
              </a:gs>
              <a:gs pos="100000">
                <a:srgbClr val="75A3A5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28181">
                  <a:alpha val="29803"/>
                </a:srgbClr>
              </a:gs>
              <a:gs pos="80000">
                <a:srgbClr val="D5B800">
                  <a:alpha val="44705"/>
                </a:srgbClr>
              </a:gs>
              <a:gs pos="100000">
                <a:srgbClr val="D5B800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BBC7CC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7" name="Google Shape;97;p1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98" name="Google Shape;98;p1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7A97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ltimateclassicrock.com/tags/queen/" TargetMode="External"/><Relationship Id="rId2" Type="http://schemas.openxmlformats.org/officeDocument/2006/relationships/hyperlink" Target="https://consequenceofsound.net/2018/01/10-famous-instances-of-alleged-music-plagiaris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ltimateclassicrock.com/tags/freddie-mercury/" TargetMode="External"/><Relationship Id="rId5" Type="http://schemas.openxmlformats.org/officeDocument/2006/relationships/hyperlink" Target="https://ultimateclassicrock.com/tags/brian-may/" TargetMode="External"/><Relationship Id="rId4" Type="http://schemas.openxmlformats.org/officeDocument/2006/relationships/hyperlink" Target="https://ultimateclassicrock.com/tags/david-bowi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pyright#Scope" TargetMode="External"/><Relationship Id="rId2" Type="http://schemas.openxmlformats.org/officeDocument/2006/relationships/hyperlink" Target="https://en.wikipedia.org/wiki/Exclusive_righ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tif_(music)" TargetMode="External"/><Relationship Id="rId5" Type="http://schemas.openxmlformats.org/officeDocument/2006/relationships/hyperlink" Target="https://en.wikipedia.org/wiki/Melody" TargetMode="External"/><Relationship Id="rId4" Type="http://schemas.openxmlformats.org/officeDocument/2006/relationships/hyperlink" Target="https://en.wikipedia.org/wiki/Copyrigh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4800" dirty="0"/>
              <a:t>Bell Ringer #2</a:t>
            </a:r>
            <a:br>
              <a:rPr lang="en-US" dirty="0"/>
            </a:br>
            <a:r>
              <a:rPr lang="en-US" sz="3600" dirty="0"/>
              <a:t>3/20/19</a:t>
            </a:r>
            <a:endParaRPr sz="3600" dirty="0"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228600" y="1445301"/>
            <a:ext cx="8686800" cy="426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0929" indent="-342900">
              <a:lnSpc>
                <a:spcPct val="80000"/>
              </a:lnSpc>
              <a:spcBef>
                <a:spcPts val="325"/>
              </a:spcBef>
              <a:buSzPts val="1544"/>
              <a:buAutoNum type="arabicPeriod"/>
            </a:pPr>
            <a:r>
              <a:rPr lang="en-US" sz="1625" dirty="0"/>
              <a:t>An officer on a crime show tells a suspect, “You have the right to remain silent.  Anything you say can and will be used against you in a court of law.”  What are these remarks based on? </a:t>
            </a:r>
          </a:p>
          <a:p>
            <a:pPr marL="898129" lvl="1" indent="-342900">
              <a:lnSpc>
                <a:spcPct val="80000"/>
              </a:lnSpc>
              <a:spcBef>
                <a:spcPts val="325"/>
              </a:spcBef>
              <a:buSzPts val="1544"/>
              <a:buFont typeface="+mj-lt"/>
              <a:buAutoNum type="alphaLcParenR"/>
            </a:pPr>
            <a:r>
              <a:rPr lang="en-US" sz="1425" dirty="0"/>
              <a:t>Fourth Amendment- right to privacy</a:t>
            </a:r>
          </a:p>
          <a:p>
            <a:pPr marL="898129" lvl="1" indent="-342900">
              <a:lnSpc>
                <a:spcPct val="80000"/>
              </a:lnSpc>
              <a:spcBef>
                <a:spcPts val="325"/>
              </a:spcBef>
              <a:buSzPts val="1544"/>
              <a:buFont typeface="+mj-lt"/>
              <a:buAutoNum type="alphaLcParenR"/>
            </a:pPr>
            <a:r>
              <a:rPr lang="en-US" sz="1425" dirty="0"/>
              <a:t>Fifth Amendment- protection from self-incrimination</a:t>
            </a:r>
          </a:p>
          <a:p>
            <a:pPr marL="898129" lvl="1" indent="-342900">
              <a:lnSpc>
                <a:spcPct val="80000"/>
              </a:lnSpc>
              <a:spcBef>
                <a:spcPts val="325"/>
              </a:spcBef>
              <a:buSzPts val="1544"/>
              <a:buFont typeface="+mj-lt"/>
              <a:buAutoNum type="alphaLcParenR"/>
            </a:pPr>
            <a:r>
              <a:rPr lang="en-US" sz="1425" dirty="0"/>
              <a:t>First Amendment- Freedom of speech</a:t>
            </a:r>
          </a:p>
          <a:p>
            <a:pPr marL="440929" indent="-342900">
              <a:lnSpc>
                <a:spcPct val="80000"/>
              </a:lnSpc>
              <a:spcBef>
                <a:spcPts val="325"/>
              </a:spcBef>
              <a:buSzPts val="1544"/>
              <a:buAutoNum type="arabicPeriod"/>
            </a:pPr>
            <a:endParaRPr lang="en-US" sz="1625" dirty="0"/>
          </a:p>
          <a:p>
            <a:pPr marL="440929" indent="-342900">
              <a:lnSpc>
                <a:spcPct val="80000"/>
              </a:lnSpc>
              <a:spcBef>
                <a:spcPts val="325"/>
              </a:spcBef>
              <a:buSzPts val="1544"/>
              <a:buFont typeface="Noto Sans Symbols"/>
              <a:buAutoNum type="arabicPeriod"/>
            </a:pPr>
            <a:r>
              <a:rPr lang="en-US" sz="1625" dirty="0"/>
              <a:t>What legal protection is now guaranteed in our criminal justice system due to the case of Gideon vs. Wainwright? </a:t>
            </a:r>
          </a:p>
          <a:p>
            <a:pPr marL="440929" indent="-342900">
              <a:lnSpc>
                <a:spcPct val="80000"/>
              </a:lnSpc>
              <a:spcBef>
                <a:spcPts val="325"/>
              </a:spcBef>
              <a:buSzPts val="1544"/>
              <a:buFont typeface="Noto Sans Symbols"/>
              <a:buAutoNum type="arabicPeriod"/>
            </a:pPr>
            <a:endParaRPr lang="en-US" sz="1625" dirty="0"/>
          </a:p>
          <a:p>
            <a:pPr marL="440929" indent="-342900">
              <a:lnSpc>
                <a:spcPct val="80000"/>
              </a:lnSpc>
              <a:spcBef>
                <a:spcPts val="325"/>
              </a:spcBef>
              <a:buSzPts val="1544"/>
              <a:buFont typeface="Noto Sans Symbols"/>
              <a:buAutoNum type="arabicPeriod"/>
            </a:pPr>
            <a:r>
              <a:rPr lang="en-US" sz="1625" dirty="0"/>
              <a:t>Which is the most probable penalty for a person who violates a civil law? </a:t>
            </a:r>
          </a:p>
          <a:p>
            <a:pPr marL="898129" lvl="1" indent="-342900">
              <a:lnSpc>
                <a:spcPct val="80000"/>
              </a:lnSpc>
              <a:spcBef>
                <a:spcPts val="325"/>
              </a:spcBef>
              <a:buSzPts val="1544"/>
              <a:buFont typeface="+mj-lt"/>
              <a:buAutoNum type="alphaLcParenR"/>
            </a:pPr>
            <a:r>
              <a:rPr lang="en-US" sz="1425" dirty="0"/>
              <a:t>Imprisonment</a:t>
            </a:r>
          </a:p>
          <a:p>
            <a:pPr marL="898129" lvl="1" indent="-342900">
              <a:lnSpc>
                <a:spcPct val="80000"/>
              </a:lnSpc>
              <a:spcBef>
                <a:spcPts val="325"/>
              </a:spcBef>
              <a:buSzPts val="1544"/>
              <a:buFont typeface="+mj-lt"/>
              <a:buAutoNum type="alphaLcParenR"/>
            </a:pPr>
            <a:r>
              <a:rPr lang="en-US" sz="1425" dirty="0"/>
              <a:t>House arrest</a:t>
            </a:r>
          </a:p>
          <a:p>
            <a:pPr marL="898129" lvl="1" indent="-342900">
              <a:lnSpc>
                <a:spcPct val="80000"/>
              </a:lnSpc>
              <a:spcBef>
                <a:spcPts val="325"/>
              </a:spcBef>
              <a:buSzPts val="1544"/>
              <a:buFont typeface="+mj-lt"/>
              <a:buAutoNum type="alphaLcParenR"/>
            </a:pPr>
            <a:r>
              <a:rPr lang="en-US" sz="1425" dirty="0"/>
              <a:t>Community service </a:t>
            </a:r>
          </a:p>
          <a:p>
            <a:pPr marL="898129" lvl="1" indent="-342900">
              <a:lnSpc>
                <a:spcPct val="80000"/>
              </a:lnSpc>
              <a:spcBef>
                <a:spcPts val="325"/>
              </a:spcBef>
              <a:buSzPts val="1544"/>
              <a:buFont typeface="+mj-lt"/>
              <a:buAutoNum type="alphaLcParenR"/>
            </a:pPr>
            <a:r>
              <a:rPr lang="en-US" sz="1425" dirty="0"/>
              <a:t>Payment </a:t>
            </a:r>
            <a:endParaRPr sz="14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DDCD-BF3D-A848-BE28-77EED76B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26"/>
            <a:ext cx="8229600" cy="1143000"/>
          </a:xfrm>
        </p:spPr>
        <p:txBody>
          <a:bodyPr/>
          <a:lstStyle/>
          <a:p>
            <a:r>
              <a:rPr lang="en-US" sz="4400" dirty="0"/>
              <a:t>Famous Music Plagiarism Lawsuits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4E23-249A-BC41-B944-568C0A69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5426"/>
            <a:ext cx="8229600" cy="5288231"/>
          </a:xfrm>
        </p:spPr>
        <p:txBody>
          <a:bodyPr/>
          <a:lstStyle/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Vanilla Ice V. David Bowie and Queen</a:t>
            </a:r>
          </a:p>
          <a:p>
            <a:r>
              <a:rPr lang="en-US" sz="2000" dirty="0"/>
              <a:t>In 1990, Vanilla Ice scored his breakthrough single, "Ice Ice Baby," which rode the familiar bass line lifted from 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Queen</a:t>
            </a:r>
            <a:r>
              <a:rPr lang="en-US" sz="2000" dirty="0"/>
              <a:t> and 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Bowie</a:t>
            </a:r>
            <a:r>
              <a:rPr lang="en-US" sz="2000" dirty="0"/>
              <a:t>'s 1981 single "Under Pressure." </a:t>
            </a:r>
          </a:p>
          <a:p>
            <a:r>
              <a:rPr lang="en-US" sz="2000" dirty="0"/>
              <a:t>Even though Ice didn't originally credit the earlier hit -- which meant no royalties were paid to songwriters Bowie, 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 May</a:t>
            </a:r>
            <a:r>
              <a:rPr lang="en-US" sz="2000" dirty="0"/>
              <a:t>, </a:t>
            </a: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Freddie Mercury</a:t>
            </a:r>
            <a:r>
              <a:rPr lang="en-US" sz="2000" dirty="0"/>
              <a:t>, controversy surrounding their similarities, not to mention a lawsuit, led to an eventual co-writing credit.</a:t>
            </a:r>
          </a:p>
          <a:p>
            <a:pPr lvl="1"/>
            <a:r>
              <a:rPr lang="en-US" sz="1800" dirty="0"/>
              <a:t>Sampling:</a:t>
            </a:r>
          </a:p>
          <a:p>
            <a:pPr lvl="2"/>
            <a:r>
              <a:rPr lang="en-US" sz="1500" dirty="0">
                <a:hlinkClick r:id="rId2"/>
              </a:rPr>
              <a:t>https://ultimateclassicrock.com/vanilla-ice-under-pressure/</a:t>
            </a:r>
          </a:p>
          <a:p>
            <a:pPr marL="120015" indent="0">
              <a:buNone/>
            </a:pP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0015" indent="0">
              <a:buNone/>
            </a:pP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 Famous Cases </a:t>
            </a:r>
          </a:p>
          <a:p>
            <a:r>
              <a:rPr lang="en-US" sz="2000" dirty="0">
                <a:hlinkClick r:id="rId2"/>
              </a:rPr>
              <a:t>https://consequenceofsound.net/2018/01/10-famous-instances-of-alleged-music-plagiarism/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9B9BA"/>
              </a:buClr>
              <a:buSzPts val="5600"/>
              <a:buFont typeface="Calibri"/>
              <a:buNone/>
            </a:pPr>
            <a:r>
              <a:rPr lang="en-US"/>
              <a:t>Legal Rights and Responsibilities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EQ: What are the major types of law in the USA, and how do citizens play a role in the legal process?</a:t>
            </a:r>
            <a:endParaRPr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dirty="0"/>
              <a:t>Criminal Law</a:t>
            </a:r>
            <a:endParaRPr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144905" y="1295400"/>
            <a:ext cx="6172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85"/>
              <a:buChar char="●"/>
            </a:pPr>
            <a:r>
              <a:rPr lang="en-US" sz="2405" dirty="0">
                <a:solidFill>
                  <a:srgbClr val="FF0000"/>
                </a:solidFill>
              </a:rPr>
              <a:t>Criminal Law-violate a law/commit a crime</a:t>
            </a:r>
            <a:endParaRPr dirty="0"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 dirty="0">
                <a:solidFill>
                  <a:schemeClr val="tx1"/>
                </a:solidFill>
              </a:rPr>
              <a:t>Government is always the </a:t>
            </a:r>
            <a:r>
              <a:rPr lang="en-US" sz="2220" dirty="0">
                <a:solidFill>
                  <a:srgbClr val="FF0000"/>
                </a:solidFill>
              </a:rPr>
              <a:t>plaintiff</a:t>
            </a:r>
            <a:r>
              <a:rPr lang="en-US" sz="2220" dirty="0"/>
              <a:t>, bringing charge against the alleged criminal</a:t>
            </a:r>
            <a:endParaRPr dirty="0"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 dirty="0"/>
              <a:t>The individual being charged is the </a:t>
            </a:r>
            <a:r>
              <a:rPr lang="en-US" sz="2220" dirty="0">
                <a:solidFill>
                  <a:srgbClr val="FF0000"/>
                </a:solidFill>
              </a:rPr>
              <a:t>defendant</a:t>
            </a:r>
            <a:endParaRPr dirty="0">
              <a:solidFill>
                <a:srgbClr val="FF0000"/>
              </a:solidFill>
            </a:endParaRPr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 dirty="0"/>
              <a:t>Felonies are serious crimes like murder, rape, kidnapping, robbery</a:t>
            </a:r>
            <a:endParaRPr dirty="0"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 dirty="0"/>
              <a:t>Misdemeanors are less serious crimes like vandalism, stealing inexpensive items(petty larceny)</a:t>
            </a:r>
            <a:endParaRPr dirty="0"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 dirty="0">
                <a:solidFill>
                  <a:srgbClr val="FF0000"/>
                </a:solidFill>
              </a:rPr>
              <a:t>Punishment: </a:t>
            </a:r>
            <a:r>
              <a:rPr lang="en-US" sz="2220" dirty="0">
                <a:solidFill>
                  <a:schemeClr val="tx1"/>
                </a:solidFill>
              </a:rPr>
              <a:t>fines, incarceration, death penalty</a:t>
            </a:r>
            <a:endParaRPr dirty="0">
              <a:solidFill>
                <a:schemeClr val="tx1"/>
              </a:solidFill>
            </a:endParaRPr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 dirty="0">
                <a:solidFill>
                  <a:srgbClr val="FF0000"/>
                </a:solidFill>
              </a:rPr>
              <a:t>Burden of proof is ALWAYS on the state- must prove guilt beyond a reasonable doubt</a:t>
            </a:r>
            <a:endParaRPr dirty="0"/>
          </a:p>
          <a:p>
            <a:pPr marL="640080" lvl="1" indent="-127063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endParaRPr sz="2220" dirty="0"/>
          </a:p>
        </p:txBody>
      </p:sp>
      <p:pic>
        <p:nvPicPr>
          <p:cNvPr id="230" name="Google Shape;230;p32" descr="http://www.rosenfirm.com/images/criminal_law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1023" y="2371570"/>
            <a:ext cx="2938072" cy="169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PROPERTY CRIMES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Larceny</a:t>
            </a:r>
            <a:r>
              <a:rPr lang="en-US"/>
              <a:t>- unlawful taking away of another property with no intent to return it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Robbery</a:t>
            </a:r>
            <a:r>
              <a:rPr lang="en-US"/>
              <a:t>-taking of property from person’s possession with force of threats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Burglary</a:t>
            </a:r>
            <a:r>
              <a:rPr lang="en-US"/>
              <a:t>-unlawful entry into a dwelling or structure with intent to commit a crime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CIVIL LAW</a:t>
            </a:r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7315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Civil Law: regulate noncriminal behavior</a:t>
            </a:r>
            <a:r>
              <a:rPr lang="en-US"/>
              <a:t>/involves disputes between people or group of people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When a civil case goes to court it’s called a </a:t>
            </a:r>
            <a:r>
              <a:rPr lang="en-US">
                <a:solidFill>
                  <a:srgbClr val="FF0000"/>
                </a:solidFill>
              </a:rPr>
              <a:t>lawsuit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The plaintiff believes that they have lost something of value or suffered damages.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Defendant is the person charges are being brought against.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>
                <a:solidFill>
                  <a:srgbClr val="FF0000"/>
                </a:solidFill>
              </a:rPr>
              <a:t>Must have a preponderance of evidence.  Just enough to prove guilty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Allowed a jury trial, but usually act without one</a:t>
            </a:r>
            <a:endParaRPr/>
          </a:p>
        </p:txBody>
      </p:sp>
      <p:pic>
        <p:nvPicPr>
          <p:cNvPr id="243" name="Google Shape;243;p34" descr="http://img.ehowcdn.com/article-page-main/ehow/images/a08/1o/0q/file-civil-law-suit-pennsylvania-800x8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819400"/>
            <a:ext cx="21431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TYPICAL CIVIL LAW CASES</a:t>
            </a: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 dirty="0">
                <a:solidFill>
                  <a:srgbClr val="FF0000"/>
                </a:solidFill>
              </a:rPr>
              <a:t>Contract disputes</a:t>
            </a:r>
            <a:r>
              <a:rPr lang="en-US" dirty="0"/>
              <a:t>-one person has not fulfilled the contract</a:t>
            </a:r>
            <a:endParaRPr dirty="0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 dirty="0">
                <a:solidFill>
                  <a:srgbClr val="FF0000"/>
                </a:solidFill>
              </a:rPr>
              <a:t>Torts</a:t>
            </a:r>
            <a:r>
              <a:rPr lang="en-US" dirty="0"/>
              <a:t>-a person may suffer an injury and claim that another party is responsible (car accident).</a:t>
            </a:r>
            <a:endParaRPr dirty="0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 dirty="0">
                <a:solidFill>
                  <a:srgbClr val="FF0000"/>
                </a:solidFill>
              </a:rPr>
              <a:t>Family law</a:t>
            </a:r>
            <a:r>
              <a:rPr lang="en-US" dirty="0"/>
              <a:t>-divorce, child custody, adoption, alimony, child support, abuse, etc.</a:t>
            </a:r>
            <a:endParaRPr dirty="0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 dirty="0">
                <a:solidFill>
                  <a:srgbClr val="FF0000"/>
                </a:solidFill>
              </a:rPr>
              <a:t>Punishment </a:t>
            </a:r>
            <a:r>
              <a:rPr lang="en-US" dirty="0"/>
              <a:t>for these crimes </a:t>
            </a:r>
            <a:r>
              <a:rPr lang="en-US" dirty="0">
                <a:solidFill>
                  <a:srgbClr val="FF0000"/>
                </a:solidFill>
              </a:rPr>
              <a:t>is never incarceration or execution. </a:t>
            </a:r>
            <a:r>
              <a:rPr lang="en-US" dirty="0"/>
              <a:t> Punishment is usually repayment for losses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en-US" sz="4500"/>
              <a:t>CONSTITUTIONAL PROTECTIONS</a:t>
            </a:r>
            <a:endParaRPr sz="4500"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85"/>
              <a:buChar char="●"/>
            </a:pPr>
            <a:r>
              <a:rPr lang="en-US" sz="2405" dirty="0">
                <a:solidFill>
                  <a:srgbClr val="FF0000"/>
                </a:solidFill>
              </a:rPr>
              <a:t>“Stare decisis-” </a:t>
            </a:r>
            <a:r>
              <a:rPr lang="en-US" sz="2405" dirty="0"/>
              <a:t>“let the decision stand”-using written laws and previous cases to help make decisions</a:t>
            </a:r>
            <a:endParaRPr dirty="0"/>
          </a:p>
          <a:p>
            <a:pPr marL="274320" lvl="0" indent="-274320" algn="l" rtl="0">
              <a:spcBef>
                <a:spcPts val="481"/>
              </a:spcBef>
              <a:spcAft>
                <a:spcPts val="0"/>
              </a:spcAft>
              <a:buSzPts val="2285"/>
              <a:buChar char="●"/>
            </a:pPr>
            <a:r>
              <a:rPr lang="en-US" sz="2405" dirty="0"/>
              <a:t>Article I- </a:t>
            </a:r>
            <a:r>
              <a:rPr lang="en-US" sz="2405" dirty="0">
                <a:solidFill>
                  <a:srgbClr val="FF0000"/>
                </a:solidFill>
              </a:rPr>
              <a:t>Writ of Habeas Corpus</a:t>
            </a:r>
            <a:r>
              <a:rPr lang="en-US" sz="2405" dirty="0"/>
              <a:t>-bringing an accused person to court and explaining why he/she is being held</a:t>
            </a:r>
            <a:endParaRPr dirty="0"/>
          </a:p>
          <a:p>
            <a:pPr marL="640080" lvl="1" indent="-246888" algn="l" rtl="0"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 dirty="0"/>
              <a:t>Law forbids Bills of Attainder which would punish someone without a fair trial and Ex Post Facto Laws which would punish a person for an act prior to it being illegal</a:t>
            </a:r>
            <a:endParaRPr dirty="0"/>
          </a:p>
          <a:p>
            <a:pPr marL="274320" lvl="0" indent="-274320" algn="l" rtl="0">
              <a:spcBef>
                <a:spcPts val="481"/>
              </a:spcBef>
              <a:spcAft>
                <a:spcPts val="0"/>
              </a:spcAft>
              <a:buSzPts val="2285"/>
              <a:buChar char="●"/>
            </a:pPr>
            <a:r>
              <a:rPr lang="en-US" sz="2405" dirty="0">
                <a:solidFill>
                  <a:srgbClr val="FF0000"/>
                </a:solidFill>
              </a:rPr>
              <a:t>Due Process of law</a:t>
            </a:r>
            <a:r>
              <a:rPr lang="en-US" sz="2405" dirty="0"/>
              <a:t>-government cannot take our life, liberty, or property except according to the proper exercise of law.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351900" y="0"/>
            <a:ext cx="8229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AMENDMENT PROTECTIONS</a:t>
            </a:r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228600" y="6951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85"/>
              <a:buChar char="●"/>
            </a:pPr>
            <a:r>
              <a:rPr lang="en-US" sz="2405">
                <a:solidFill>
                  <a:srgbClr val="FF0000"/>
                </a:solidFill>
              </a:rPr>
              <a:t>4</a:t>
            </a:r>
            <a:r>
              <a:rPr lang="en-US" sz="2405" baseline="30000">
                <a:solidFill>
                  <a:srgbClr val="FF0000"/>
                </a:solidFill>
              </a:rPr>
              <a:t>th</a:t>
            </a:r>
            <a:r>
              <a:rPr lang="en-US" sz="2405"/>
              <a:t>: protected against unreasonable search and seizure…police must have a search warrant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285"/>
              <a:buChar char="●"/>
            </a:pPr>
            <a:r>
              <a:rPr lang="en-US" sz="2405">
                <a:solidFill>
                  <a:srgbClr val="FF0000"/>
                </a:solidFill>
              </a:rPr>
              <a:t>5</a:t>
            </a:r>
            <a:r>
              <a:rPr lang="en-US" sz="2405" baseline="30000">
                <a:solidFill>
                  <a:srgbClr val="FF0000"/>
                </a:solidFill>
              </a:rPr>
              <a:t>th</a:t>
            </a:r>
            <a:r>
              <a:rPr lang="en-US" sz="2405"/>
              <a:t>: grand jury must decide if there is enough evidence to continue the case, protection from double jeopardy, no self incrimination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285"/>
              <a:buChar char="●"/>
            </a:pPr>
            <a:r>
              <a:rPr lang="en-US" sz="2405">
                <a:solidFill>
                  <a:srgbClr val="FF0000"/>
                </a:solidFill>
              </a:rPr>
              <a:t>6</a:t>
            </a:r>
            <a:r>
              <a:rPr lang="en-US" sz="2405" baseline="30000">
                <a:solidFill>
                  <a:srgbClr val="FF0000"/>
                </a:solidFill>
              </a:rPr>
              <a:t>th</a:t>
            </a:r>
            <a:r>
              <a:rPr lang="en-US" sz="2405"/>
              <a:t>: the right to be informed of accusations, hear and question witnesses, call your own witnesses, have an attorney, speedy and public trial with an impartial jury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/>
              <a:t>Bench Trial-trail with a judge, no jury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/>
              <a:t>Many cases never reach trial because of a plea bargain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285"/>
              <a:buChar char="●"/>
            </a:pPr>
            <a:r>
              <a:rPr lang="en-US" sz="2405">
                <a:solidFill>
                  <a:srgbClr val="FF0000"/>
                </a:solidFill>
              </a:rPr>
              <a:t>8</a:t>
            </a:r>
            <a:r>
              <a:rPr lang="en-US" sz="2405" baseline="30000">
                <a:solidFill>
                  <a:srgbClr val="FF0000"/>
                </a:solidFill>
              </a:rPr>
              <a:t>th</a:t>
            </a:r>
            <a:r>
              <a:rPr lang="en-US" sz="2405"/>
              <a:t>: no cruel and unusual punishment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>
                <a:solidFill>
                  <a:srgbClr val="FF0000"/>
                </a:solidFill>
              </a:rPr>
              <a:t>Furman v Georgia</a:t>
            </a:r>
            <a:r>
              <a:rPr lang="en-US" sz="2220"/>
              <a:t>-dealt with death penalty laws and how they are administered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●"/>
            </a:pPr>
            <a:r>
              <a:rPr lang="en-US" sz="2220">
                <a:solidFill>
                  <a:srgbClr val="FF0000"/>
                </a:solidFill>
              </a:rPr>
              <a:t>Bail</a:t>
            </a:r>
            <a:r>
              <a:rPr lang="en-US" sz="2220"/>
              <a:t>-sum of money an arrested person pays to win release from jail while awaiting trial</a:t>
            </a:r>
            <a:endParaRPr sz="222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3802-5441-3148-A08E-254CBF59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442"/>
            <a:ext cx="8229600" cy="1143000"/>
          </a:xfrm>
        </p:spPr>
        <p:txBody>
          <a:bodyPr/>
          <a:lstStyle/>
          <a:p>
            <a:r>
              <a:rPr lang="en-US" dirty="0"/>
              <a:t>Music Laws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76C35-FF1F-F14A-BF7C-16B95FAD4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9272"/>
            <a:ext cx="8229600" cy="5215328"/>
          </a:xfrm>
        </p:spPr>
        <p:txBody>
          <a:bodyPr/>
          <a:lstStyle/>
          <a:p>
            <a:r>
              <a:rPr lang="en-US" dirty="0"/>
              <a:t>Copyright law </a:t>
            </a:r>
          </a:p>
          <a:p>
            <a:pPr lvl="1"/>
            <a:r>
              <a:rPr lang="en-US" sz="2000" dirty="0"/>
              <a:t>Legal right that grants the creator of an original work </a:t>
            </a:r>
            <a:r>
              <a:rPr lang="en-US" sz="2000" dirty="0">
                <a:hlinkClick r:id="rId2" tooltip="Exclusive right"/>
              </a:rPr>
              <a:t>exclusive rights</a:t>
            </a:r>
            <a:r>
              <a:rPr lang="en-US" sz="2000" dirty="0"/>
              <a:t> to determine whether this original work may be used by others</a:t>
            </a:r>
          </a:p>
          <a:p>
            <a:r>
              <a:rPr lang="en-US" dirty="0"/>
              <a:t>Copywrite infringement </a:t>
            </a:r>
          </a:p>
          <a:p>
            <a:pPr lvl="1"/>
            <a:r>
              <a:rPr lang="en-US" sz="2000" dirty="0"/>
              <a:t>The use of </a:t>
            </a:r>
            <a:r>
              <a:rPr lang="en-US" sz="2000" dirty="0">
                <a:hlinkClick r:id="rId3" tooltip="Copyrigh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</a:t>
            </a:r>
            <a:r>
              <a:rPr lang="en-US" sz="2000" dirty="0"/>
              <a:t> protected by </a:t>
            </a:r>
            <a:r>
              <a:rPr lang="en-US" sz="2000" dirty="0">
                <a:hlinkClick r:id="rId4" tooltip="Copyrigh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copyright law</a:t>
            </a:r>
            <a:r>
              <a:rPr lang="en-US" sz="2000" dirty="0"/>
              <a:t> without permission</a:t>
            </a:r>
          </a:p>
          <a:p>
            <a:pPr lvl="1"/>
            <a:r>
              <a:rPr lang="en-US" sz="2000" dirty="0"/>
              <a:t>Piracy </a:t>
            </a:r>
          </a:p>
          <a:p>
            <a:r>
              <a:rPr lang="en-US" dirty="0"/>
              <a:t>Music Plagiarism</a:t>
            </a:r>
          </a:p>
          <a:p>
            <a:pPr lvl="1"/>
            <a:r>
              <a:rPr lang="en-US" sz="2000" dirty="0"/>
              <a:t>the use or close imitation of another author's music while representing it as one's own original work</a:t>
            </a:r>
          </a:p>
          <a:p>
            <a:pPr lvl="1"/>
            <a:r>
              <a:rPr lang="en-US" sz="2000" dirty="0"/>
              <a:t>occurs in 2 contexts:</a:t>
            </a:r>
          </a:p>
          <a:p>
            <a:pPr marL="1045845" lvl="1" indent="-457200">
              <a:buFont typeface="+mj-lt"/>
              <a:buAutoNum type="arabicPeriod"/>
            </a:pPr>
            <a:r>
              <a:rPr lang="en-US" sz="2000" b="1" i="1" dirty="0"/>
              <a:t>musical idea</a:t>
            </a:r>
            <a:r>
              <a:rPr lang="en-US" sz="2000" dirty="0"/>
              <a:t> (that is, a </a:t>
            </a:r>
            <a:r>
              <a:rPr lang="en-US" sz="2000" dirty="0">
                <a:hlinkClick r:id="rId5" tooltip="Melody"/>
              </a:rPr>
              <a:t>melody</a:t>
            </a:r>
            <a:r>
              <a:rPr lang="en-US" sz="2000" dirty="0"/>
              <a:t> or </a:t>
            </a:r>
            <a:r>
              <a:rPr lang="en-US" sz="2000" dirty="0">
                <a:hlinkClick r:id="rId6" tooltip="Motif (music)"/>
              </a:rPr>
              <a:t>motif</a:t>
            </a:r>
            <a:r>
              <a:rPr lang="en-US" sz="2000" dirty="0"/>
              <a:t>)  </a:t>
            </a:r>
          </a:p>
          <a:p>
            <a:pPr marL="1045845" lvl="1" indent="-457200">
              <a:buFont typeface="+mj-lt"/>
              <a:buAutoNum type="arabicPeriod"/>
            </a:pPr>
            <a:r>
              <a:rPr lang="en-US" sz="2000" b="1" i="1" dirty="0"/>
              <a:t>sampling</a:t>
            </a:r>
            <a:r>
              <a:rPr lang="en-US" sz="2000" dirty="0"/>
              <a:t> (taking a portion of one sound recording and reusing it in a different song).</a:t>
            </a:r>
          </a:p>
        </p:txBody>
      </p:sp>
    </p:spTree>
    <p:extLst>
      <p:ext uri="{BB962C8B-B14F-4D97-AF65-F5344CB8AC3E}">
        <p14:creationId xmlns:p14="http://schemas.microsoft.com/office/powerpoint/2010/main" val="13666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654</Words>
  <Application>Microsoft Macintosh PowerPoint</Application>
  <PresentationFormat>On-screen Show (4:3)</PresentationFormat>
  <Paragraphs>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Noto Sans Symbols</vt:lpstr>
      <vt:lpstr>Calibri</vt:lpstr>
      <vt:lpstr>Arial</vt:lpstr>
      <vt:lpstr>Constantia</vt:lpstr>
      <vt:lpstr>Flow</vt:lpstr>
      <vt:lpstr>Flow</vt:lpstr>
      <vt:lpstr>Bell Ringer #2 3/20/19</vt:lpstr>
      <vt:lpstr>Legal Rights and Responsibilities</vt:lpstr>
      <vt:lpstr>Criminal Law</vt:lpstr>
      <vt:lpstr>PROPERTY CRIMES</vt:lpstr>
      <vt:lpstr>CIVIL LAW</vt:lpstr>
      <vt:lpstr>TYPICAL CIVIL LAW CASES</vt:lpstr>
      <vt:lpstr>CONSTITUTIONAL PROTECTIONS</vt:lpstr>
      <vt:lpstr>AMENDMENT PROTECTIONS</vt:lpstr>
      <vt:lpstr>Music Laws</vt:lpstr>
      <vt:lpstr>Famous Music Plagiarism Lawsuits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#2 3/20/19</dc:title>
  <cp:lastModifiedBy>Taylor Hunter</cp:lastModifiedBy>
  <cp:revision>6</cp:revision>
  <dcterms:modified xsi:type="dcterms:W3CDTF">2019-03-20T03:06:38Z</dcterms:modified>
</cp:coreProperties>
</file>