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56" r:id="rId3"/>
    <p:sldId id="257" r:id="rId4"/>
    <p:sldId id="262" r:id="rId5"/>
    <p:sldId id="260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17"/>
  </p:normalViewPr>
  <p:slideViewPr>
    <p:cSldViewPr snapToGrid="0" snapToObjects="1">
      <p:cViewPr varScale="1">
        <p:scale>
          <a:sx n="76" d="100"/>
          <a:sy n="76" d="100"/>
        </p:scale>
        <p:origin x="216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6001-D81B-8544-BC36-E537DF231B2C}" type="datetimeFigureOut">
              <a:rPr lang="en-US" smtClean="0"/>
              <a:t>11/4/19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A4F8C-AF93-A94E-8108-EBF2B76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38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6001-D81B-8544-BC36-E537DF231B2C}" type="datetimeFigureOut">
              <a:rPr lang="en-US" smtClean="0"/>
              <a:t>11/4/19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A4F8C-AF93-A94E-8108-EBF2B76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45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6001-D81B-8544-BC36-E537DF231B2C}" type="datetimeFigureOut">
              <a:rPr lang="en-US" smtClean="0"/>
              <a:t>11/4/19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A4F8C-AF93-A94E-8108-EBF2B76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6001-D81B-8544-BC36-E537DF231B2C}" type="datetimeFigureOut">
              <a:rPr lang="en-US" smtClean="0"/>
              <a:t>11/4/19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A4F8C-AF93-A94E-8108-EBF2B76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9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6001-D81B-8544-BC36-E537DF231B2C}" type="datetimeFigureOut">
              <a:rPr lang="en-US" smtClean="0"/>
              <a:t>11/4/19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A4F8C-AF93-A94E-8108-EBF2B76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125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6001-D81B-8544-BC36-E537DF231B2C}" type="datetimeFigureOut">
              <a:rPr lang="en-US" smtClean="0"/>
              <a:t>11/4/19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A4F8C-AF93-A94E-8108-EBF2B76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6001-D81B-8544-BC36-E537DF231B2C}" type="datetimeFigureOut">
              <a:rPr lang="en-US" smtClean="0"/>
              <a:t>11/4/19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A4F8C-AF93-A94E-8108-EBF2B76CF3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34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6001-D81B-8544-BC36-E537DF231B2C}" type="datetimeFigureOut">
              <a:rPr lang="en-US" smtClean="0"/>
              <a:t>11/4/19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A4F8C-AF93-A94E-8108-EBF2B76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2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6001-D81B-8544-BC36-E537DF231B2C}" type="datetimeFigureOut">
              <a:rPr lang="en-US" smtClean="0"/>
              <a:t>11/4/19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A4F8C-AF93-A94E-8108-EBF2B76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5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6001-D81B-8544-BC36-E537DF231B2C}" type="datetimeFigureOut">
              <a:rPr lang="en-US" smtClean="0"/>
              <a:t>11/4/19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A4F8C-AF93-A94E-8108-EBF2B76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0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9EA6001-D81B-8544-BC36-E537DF231B2C}" type="datetimeFigureOut">
              <a:rPr lang="en-US" smtClean="0"/>
              <a:t>11/4/19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A4F8C-AF93-A94E-8108-EBF2B76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5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9EA6001-D81B-8544-BC36-E537DF231B2C}" type="datetimeFigureOut">
              <a:rPr lang="en-US" smtClean="0"/>
              <a:t>11/4/19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76A4F8C-AF93-A94E-8108-EBF2B76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4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lh4.googleusercontent.com/jZi2LIGeTdD511zwDcvn6itpb8gpb82n8eCQNfoG2GFrSgAm9EyyL7E_lqU8K9TF4tYOXiCuwpLYwodqQVBc9EzieYpDvs_oXDXkKgZudk36sZxuvv4OSMYmxvQzwudLiOv5Ovk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7ZQmbtuaVt4?feature=oemb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C576C-5D81-F846-82B4-98B604922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93718"/>
            <a:ext cx="7729728" cy="619082"/>
          </a:xfrm>
        </p:spPr>
        <p:txBody>
          <a:bodyPr>
            <a:normAutofit fontScale="90000"/>
          </a:bodyPr>
          <a:lstStyle/>
          <a:p>
            <a:r>
              <a:rPr lang="en-US" dirty="0"/>
              <a:t>Bell ringer #5: 11/5/19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F2918-7501-1244-92F8-E4F017937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967" y="990093"/>
            <a:ext cx="6874933" cy="396290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/>
              <a:t>1. What was the major difference between the Geocentric Theory and the Heliocentric Theory?</a:t>
            </a:r>
          </a:p>
          <a:p>
            <a:pPr marL="0" lvl="0" indent="0">
              <a:buNone/>
            </a:pPr>
            <a:r>
              <a:rPr lang="en-US" sz="2400" dirty="0"/>
              <a:t>2. Why did the Heliocentric Theory upset religious leaders during the Scientific Revolution?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sz="2000" dirty="0"/>
              <a:t>The Sun King, Louis XIV, felt he was the center of the universe.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sz="2000" dirty="0"/>
              <a:t>The Catholic Church was jealous they did not realize this observation.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sz="2000" dirty="0"/>
              <a:t>It challenged long-held religious teachings and beliefs.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86B7EB-CB18-7149-ACBC-5CC9A7C30EAF}"/>
              </a:ext>
            </a:extLst>
          </p:cNvPr>
          <p:cNvSpPr txBox="1"/>
          <p:nvPr/>
        </p:nvSpPr>
        <p:spPr>
          <a:xfrm>
            <a:off x="203203" y="4606886"/>
            <a:ext cx="11159064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spcBef>
                <a:spcPts val="1000"/>
              </a:spcBef>
              <a:buClr>
                <a:schemeClr val="accent2"/>
              </a:buClr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3. Based on the diagram, what was one way Copernicus, Galileo, and others influenced how scientists work today?</a:t>
            </a:r>
          </a:p>
          <a:p>
            <a:pPr marL="571500" lvl="1" indent="-342900" defTabSz="914400">
              <a:spcBef>
                <a:spcPts val="1000"/>
              </a:spcBef>
              <a:buClr>
                <a:schemeClr val="accent2"/>
              </a:buClr>
              <a:buFont typeface="+mj-lt"/>
              <a:buAutoNum type="alphaLcParenR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Scientists now publish a conclusion based on collected data &amp; experiments.</a:t>
            </a:r>
          </a:p>
          <a:p>
            <a:pPr marL="571500" lvl="1" indent="-342900" defTabSz="914400">
              <a:spcBef>
                <a:spcPts val="1000"/>
              </a:spcBef>
              <a:buClr>
                <a:schemeClr val="accent2"/>
              </a:buClr>
              <a:buFont typeface="+mj-lt"/>
              <a:buAutoNum type="alphaLcParenR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Scientists were no longer as useful with the scientific method.</a:t>
            </a:r>
          </a:p>
          <a:p>
            <a:pPr marL="571500" lvl="1" indent="-342900" defTabSz="914400">
              <a:spcBef>
                <a:spcPts val="1000"/>
              </a:spcBef>
              <a:buClr>
                <a:schemeClr val="accent2"/>
              </a:buClr>
              <a:buFont typeface="+mj-lt"/>
              <a:buAutoNum type="alphaLcParenR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Scientists never even really used the scientific method after the Enlightenment.</a:t>
            </a:r>
          </a:p>
          <a:p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1A30407-914D-3340-94A8-67B064C8B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8033" y="19473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2" descr="Image result for scientific method">
            <a:extLst>
              <a:ext uri="{FF2B5EF4-FFF2-40B4-BE49-F238E27FC236}">
                <a16:creationId xmlns:a16="http://schemas.microsoft.com/office/drawing/2014/main" id="{61140F2F-0378-C444-8891-D7A44C164B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167" y="812800"/>
            <a:ext cx="4445000" cy="38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56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B8F88-2917-8C48-8DC4-1C3670FFA4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Enlightenment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1CB63-537B-134A-B85E-B19FAC4F63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5</a:t>
            </a:r>
          </a:p>
        </p:txBody>
      </p:sp>
    </p:spTree>
    <p:extLst>
      <p:ext uri="{BB962C8B-B14F-4D97-AF65-F5344CB8AC3E}">
        <p14:creationId xmlns:p14="http://schemas.microsoft.com/office/powerpoint/2010/main" val="179807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B527D-93D8-BE4B-8663-353D6AD1D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71144"/>
            <a:ext cx="7729728" cy="1188720"/>
          </a:xfrm>
        </p:spPr>
        <p:txBody>
          <a:bodyPr/>
          <a:lstStyle/>
          <a:p>
            <a:r>
              <a:rPr lang="en-US" dirty="0"/>
              <a:t>What was the enlightenment?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2FFA5-0DC9-E84B-BB01-DDC3DEB62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53412"/>
            <a:ext cx="7729728" cy="3933444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The Scientific Revolution Sparks the Enlightenment </a:t>
            </a:r>
          </a:p>
          <a:p>
            <a:pPr lvl="1"/>
            <a:r>
              <a:rPr lang="en-US" sz="2400" dirty="0"/>
              <a:t>Transformed the way people looked at the world </a:t>
            </a:r>
          </a:p>
          <a:p>
            <a:pPr lvl="1"/>
            <a:r>
              <a:rPr lang="en-US" sz="2400" dirty="0"/>
              <a:t>Scientific success convinced educated Europeans of the power of human reason </a:t>
            </a:r>
          </a:p>
          <a:p>
            <a:pPr lvl="1"/>
            <a:r>
              <a:rPr lang="en-US" sz="2400" dirty="0"/>
              <a:t>Natural Law-– rules discoverable by reason </a:t>
            </a:r>
          </a:p>
          <a:p>
            <a:r>
              <a:rPr lang="en-US" sz="2800" dirty="0">
                <a:highlight>
                  <a:srgbClr val="FFFF00"/>
                </a:highlight>
              </a:rPr>
              <a:t>Enlightenment</a:t>
            </a:r>
          </a:p>
          <a:p>
            <a:pPr lvl="1"/>
            <a:r>
              <a:rPr lang="en-US" sz="2400" dirty="0">
                <a:highlight>
                  <a:srgbClr val="FFFF00"/>
                </a:highlight>
              </a:rPr>
              <a:t>European intellectual movement of the late 17</a:t>
            </a:r>
            <a:r>
              <a:rPr lang="en-US" sz="2400" baseline="30000" dirty="0">
                <a:highlight>
                  <a:srgbClr val="FFFF00"/>
                </a:highlight>
              </a:rPr>
              <a:t>th</a:t>
            </a:r>
            <a:r>
              <a:rPr lang="en-US" sz="2400" dirty="0">
                <a:highlight>
                  <a:srgbClr val="FFFF00"/>
                </a:highlight>
              </a:rPr>
              <a:t> and 18</a:t>
            </a:r>
            <a:r>
              <a:rPr lang="en-US" sz="2400" baseline="30000" dirty="0">
                <a:highlight>
                  <a:srgbClr val="FFFF00"/>
                </a:highlight>
              </a:rPr>
              <a:t>th</a:t>
            </a:r>
            <a:r>
              <a:rPr lang="en-US" sz="2400" dirty="0">
                <a:highlight>
                  <a:srgbClr val="FFFF00"/>
                </a:highlight>
              </a:rPr>
              <a:t> centuries emphasizing reason and individualism rather than tradition.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1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descr="The Age of Enlightenment - Introduction">
            <a:hlinkClick r:id="" action="ppaction://media"/>
            <a:extLst>
              <a:ext uri="{FF2B5EF4-FFF2-40B4-BE49-F238E27FC236}">
                <a16:creationId xmlns:a16="http://schemas.microsoft.com/office/drawing/2014/main" id="{F59C823C-B365-0D42-946C-1BBDB5FF451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66668" y="333497"/>
            <a:ext cx="8259956" cy="619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7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54492-EC6B-C945-A0E5-32AF190A3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Ideas of the enlightenment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429F9-DAC1-4A44-99F1-CFD744A2D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79689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>
                <a:highlight>
                  <a:srgbClr val="FFFF00"/>
                </a:highlight>
              </a:rPr>
              <a:t>The methods of natural science should be used to understand all aspects of life– through the use of reason.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highlight>
                  <a:srgbClr val="FFFF00"/>
                </a:highlight>
              </a:rPr>
              <a:t>Discover the natural laws of human society as well as the natural world ( a “social science”)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highlight>
                  <a:srgbClr val="FFFF00"/>
                </a:highlight>
              </a:rPr>
              <a:t>The idea of progress– confidence in human power (human reason to improve society)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highlight>
                  <a:srgbClr val="FFFF00"/>
                </a:highlight>
              </a:rPr>
              <a:t>Rejection of superstition and tradition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highlight>
                  <a:srgbClr val="FFFF00"/>
                </a:highlight>
              </a:rPr>
              <a:t>Tolerance and equality </a:t>
            </a:r>
          </a:p>
        </p:txBody>
      </p:sp>
    </p:spTree>
    <p:extLst>
      <p:ext uri="{BB962C8B-B14F-4D97-AF65-F5344CB8AC3E}">
        <p14:creationId xmlns:p14="http://schemas.microsoft.com/office/powerpoint/2010/main" val="341122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AE444-4FDB-0F45-B74D-F8558BA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02170"/>
            <a:ext cx="7729728" cy="1188720"/>
          </a:xfrm>
        </p:spPr>
        <p:txBody>
          <a:bodyPr/>
          <a:lstStyle/>
          <a:p>
            <a:r>
              <a:rPr lang="en-US" dirty="0"/>
              <a:t>Enlightenment thinkers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2ABB2-F3A2-9E4A-8C4E-D80F3C1EE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690890"/>
            <a:ext cx="7729728" cy="466494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000" dirty="0"/>
              <a:t>Nothing is beyond the reach of the human mind. Through the use of reason,  people and governments can solve every social, political, and economic problem.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2000" dirty="0">
                <a:highlight>
                  <a:srgbClr val="FFFF00"/>
                </a:highlight>
              </a:rPr>
              <a:t>Locke</a:t>
            </a:r>
            <a:r>
              <a:rPr lang="en-US" sz="2000" dirty="0"/>
              <a:t>- natural rights-– life, liberty, property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2000" dirty="0">
                <a:highlight>
                  <a:srgbClr val="FFFF00"/>
                </a:highlight>
              </a:rPr>
              <a:t>Hobbes</a:t>
            </a:r>
            <a:r>
              <a:rPr lang="en-US" sz="2000" dirty="0"/>
              <a:t>- humans are naturally selfish and must be governed 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2000" dirty="0">
                <a:highlight>
                  <a:srgbClr val="FFFF00"/>
                </a:highlight>
              </a:rPr>
              <a:t>Montesquieu</a:t>
            </a:r>
            <a:r>
              <a:rPr lang="en-US" sz="2000" dirty="0"/>
              <a:t>- separation of powers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2000" dirty="0">
                <a:highlight>
                  <a:srgbClr val="FFFF00"/>
                </a:highlight>
              </a:rPr>
              <a:t>Rousseau</a:t>
            </a:r>
            <a:r>
              <a:rPr lang="en-US" sz="2000" dirty="0"/>
              <a:t>- direct democracy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2000" dirty="0">
                <a:highlight>
                  <a:srgbClr val="FFFF00"/>
                </a:highlight>
              </a:rPr>
              <a:t>Voltaire</a:t>
            </a:r>
            <a:r>
              <a:rPr lang="en-US" sz="2000" dirty="0"/>
              <a:t>- freedom of speech 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2000" dirty="0">
                <a:highlight>
                  <a:srgbClr val="FFFF00"/>
                </a:highlight>
              </a:rPr>
              <a:t>Smith</a:t>
            </a:r>
            <a:r>
              <a:rPr lang="en-US" sz="2000" dirty="0"/>
              <a:t>- laissez-faire capitalism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2000" dirty="0">
                <a:highlight>
                  <a:srgbClr val="FFFF00"/>
                </a:highlight>
              </a:rPr>
              <a:t>Wollstonecraft</a:t>
            </a:r>
            <a:r>
              <a:rPr lang="en-US" sz="2000" dirty="0"/>
              <a:t>- Women’s equality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2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6FE93-88EF-D642-B97A-126784135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Enlightenment ideas spread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0CE8A-853D-6744-9C36-3D62985EA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6224" y="2413191"/>
            <a:ext cx="7729728" cy="3936809"/>
          </a:xfrm>
        </p:spPr>
        <p:txBody>
          <a:bodyPr/>
          <a:lstStyle/>
          <a:p>
            <a:r>
              <a:rPr lang="en-US" sz="2400" u="sng" dirty="0">
                <a:highlight>
                  <a:srgbClr val="FFFF00"/>
                </a:highlight>
              </a:rPr>
              <a:t>New Ideas Challenge Society</a:t>
            </a:r>
          </a:p>
          <a:p>
            <a:pPr lvl="1"/>
            <a:r>
              <a:rPr lang="en-US" sz="2000" dirty="0"/>
              <a:t>More and more people saw that reform was necessary to achieve a just society</a:t>
            </a:r>
          </a:p>
          <a:p>
            <a:pPr lvl="1"/>
            <a:r>
              <a:rPr lang="en-US" sz="2000" dirty="0"/>
              <a:t>War of Censorship (restricting access to ideas and information) </a:t>
            </a:r>
          </a:p>
          <a:p>
            <a:r>
              <a:rPr lang="en-US" sz="2400" u="sng" dirty="0">
                <a:highlight>
                  <a:srgbClr val="FFFF00"/>
                </a:highlight>
              </a:rPr>
              <a:t>Arts and Literature Reflect New Ideas</a:t>
            </a:r>
          </a:p>
          <a:p>
            <a:pPr lvl="1"/>
            <a:r>
              <a:rPr lang="en-US" sz="2000" b="1" dirty="0"/>
              <a:t>Baroque Period- </a:t>
            </a:r>
            <a:r>
              <a:rPr lang="en-US" sz="2000" dirty="0"/>
              <a:t>grand style, movement, huge, colorful, full of excitement, glorified events and battles</a:t>
            </a:r>
          </a:p>
          <a:p>
            <a:pPr lvl="1"/>
            <a:r>
              <a:rPr lang="en-US" sz="2000" b="1" dirty="0"/>
              <a:t>Rococo Style- </a:t>
            </a:r>
            <a:r>
              <a:rPr lang="en-US" sz="2000" dirty="0"/>
              <a:t>lights, elegant, charming; encouraged imagination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D9576-FD13-C649-B6E6-DD124641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04292"/>
            <a:ext cx="7729728" cy="1188720"/>
          </a:xfrm>
        </p:spPr>
        <p:txBody>
          <a:bodyPr/>
          <a:lstStyle/>
          <a:p>
            <a:r>
              <a:rPr lang="en-US" dirty="0"/>
              <a:t>Enlightenment ideas spread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38A75-0CA8-2842-9FD4-D4D807E31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42532"/>
            <a:ext cx="9601200" cy="4911175"/>
          </a:xfrm>
        </p:spPr>
        <p:txBody>
          <a:bodyPr>
            <a:normAutofit lnSpcReduction="10000"/>
          </a:bodyPr>
          <a:lstStyle/>
          <a:p>
            <a:r>
              <a:rPr lang="en-US" sz="2400" u="sng" dirty="0">
                <a:highlight>
                  <a:srgbClr val="FFFF00"/>
                </a:highlight>
              </a:rPr>
              <a:t>Enlightened Despots Reflect New Ideas</a:t>
            </a:r>
          </a:p>
          <a:p>
            <a:pPr lvl="1"/>
            <a:r>
              <a:rPr lang="en-US" sz="2000" b="1" u="sng" dirty="0">
                <a:highlight>
                  <a:srgbClr val="FFFF00"/>
                </a:highlight>
              </a:rPr>
              <a:t>Enlightened Despotism- </a:t>
            </a:r>
            <a:r>
              <a:rPr lang="en-US" sz="2000" dirty="0">
                <a:highlight>
                  <a:srgbClr val="FFFF00"/>
                </a:highlight>
              </a:rPr>
              <a:t>absolute rulers who used their power to bring about political and social change </a:t>
            </a:r>
          </a:p>
          <a:p>
            <a:pPr lvl="1"/>
            <a:r>
              <a:rPr lang="en-US" sz="2000" dirty="0">
                <a:highlight>
                  <a:srgbClr val="FFFF00"/>
                </a:highlight>
              </a:rPr>
              <a:t>Became a trend among the wealthy </a:t>
            </a:r>
          </a:p>
          <a:p>
            <a:r>
              <a:rPr lang="en-US" sz="2400" u="sng" dirty="0">
                <a:highlight>
                  <a:srgbClr val="FFFF00"/>
                </a:highlight>
              </a:rPr>
              <a:t>Lives of the Majority Change Slowly</a:t>
            </a:r>
          </a:p>
          <a:p>
            <a:pPr lvl="1"/>
            <a:r>
              <a:rPr lang="en-US" sz="2000" dirty="0">
                <a:highlight>
                  <a:srgbClr val="FFFF00"/>
                </a:highlight>
              </a:rPr>
              <a:t>Most Europeans were untouched by these ideas at first </a:t>
            </a:r>
          </a:p>
          <a:p>
            <a:pPr lvl="1"/>
            <a:r>
              <a:rPr lang="en-US" sz="2000" dirty="0"/>
              <a:t>Slowly, these ideas spread and would eventually transform peasant life in Europe </a:t>
            </a:r>
          </a:p>
          <a:p>
            <a:pPr marL="228600" lvl="1" indent="0">
              <a:buNone/>
            </a:pPr>
            <a:endParaRPr lang="en-US" sz="2000" dirty="0"/>
          </a:p>
          <a:p>
            <a:pPr marL="228600" lvl="1" indent="0" algn="ctr">
              <a:buNone/>
            </a:pPr>
            <a:r>
              <a:rPr lang="en-US" sz="2000" b="1" u="sng" dirty="0">
                <a:highlight>
                  <a:srgbClr val="FFFF00"/>
                </a:highlight>
              </a:rPr>
              <a:t>Significance:</a:t>
            </a:r>
          </a:p>
          <a:p>
            <a:pPr marL="228600" lvl="1" indent="0" algn="ctr">
              <a:buNone/>
            </a:pPr>
            <a:r>
              <a:rPr lang="en-US" sz="2000" dirty="0">
                <a:highlight>
                  <a:srgbClr val="FFFF00"/>
                </a:highlight>
              </a:rPr>
              <a:t>Ideas provided the basis of American Constitution (shaped U.S. government) </a:t>
            </a:r>
          </a:p>
          <a:p>
            <a:pPr marL="228600" lvl="1" indent="0" algn="ctr">
              <a:buNone/>
            </a:pPr>
            <a:r>
              <a:rPr lang="en-US" sz="2000" dirty="0">
                <a:highlight>
                  <a:srgbClr val="FFFF00"/>
                </a:highlight>
              </a:rPr>
              <a:t>***Eventually, the Enlightenment provided the philosophical basis of the American Revolution</a:t>
            </a:r>
          </a:p>
        </p:txBody>
      </p:sp>
    </p:spTree>
    <p:extLst>
      <p:ext uri="{BB962C8B-B14F-4D97-AF65-F5344CB8AC3E}">
        <p14:creationId xmlns:p14="http://schemas.microsoft.com/office/powerpoint/2010/main" val="399382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{17BAABC1-421C-9441-A520-CCD5677BC49A}tf10001120</Template>
  <TotalTime>4234</TotalTime>
  <Words>480</Words>
  <Application>Microsoft Macintosh PowerPoint</Application>
  <PresentationFormat>Widescreen</PresentationFormat>
  <Paragraphs>52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Parcel</vt:lpstr>
      <vt:lpstr>Bell ringer #5: 11/5/19</vt:lpstr>
      <vt:lpstr>Enlightenment </vt:lpstr>
      <vt:lpstr>What was the enlightenment?</vt:lpstr>
      <vt:lpstr>PowerPoint Presentation</vt:lpstr>
      <vt:lpstr>Central Ideas of the enlightenment </vt:lpstr>
      <vt:lpstr>Enlightenment thinkers</vt:lpstr>
      <vt:lpstr>Enlightenment ideas spread</vt:lpstr>
      <vt:lpstr>Enlightenment ideas spread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Enlightenment </dc:title>
  <dc:creator>Taylor Hunter</dc:creator>
  <cp:lastModifiedBy>Taylor Hunter</cp:lastModifiedBy>
  <cp:revision>23</cp:revision>
  <dcterms:created xsi:type="dcterms:W3CDTF">2018-11-06T15:01:28Z</dcterms:created>
  <dcterms:modified xsi:type="dcterms:W3CDTF">2019-11-05T03:24:57Z</dcterms:modified>
</cp:coreProperties>
</file>