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BFB3BA-C2DA-4524-8EF9-5B5BFBC87D63}">
  <a:tblStyle styleId="{C8BFB3BA-C2DA-4524-8EF9-5B5BFBC87D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3"/>
  </p:normalViewPr>
  <p:slideViewPr>
    <p:cSldViewPr snapToGrid="0">
      <p:cViewPr varScale="1">
        <p:scale>
          <a:sx n="85" d="100"/>
          <a:sy n="85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3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3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3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3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3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3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None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None/>
              <a:defRPr sz="21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5C90F1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5C90F1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Georgia"/>
              <a:buChar char="▫"/>
              <a:defRPr sz="2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Georgia"/>
              <a:buNone/>
              <a:defRPr sz="1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PRESIDENT AND FOREIGN POLICY</a:t>
            </a:r>
            <a:endParaRPr sz="4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EQ: HOW DOES THE PRESIDENT CONDUCT FOREIGN POLICY?  WHO HELPS ADVISE THE PRESIDENT?</a:t>
            </a:r>
            <a:endParaRPr sz="24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/>
          <p:nvPr/>
        </p:nvSpPr>
        <p:spPr>
          <a:xfrm>
            <a:off x="0" y="4795897"/>
            <a:ext cx="45720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Always competition between President and Congress with foreign policy as the President is chief diplomat and commander in </a:t>
            </a:r>
            <a:r>
              <a:rPr lang="en-US" sz="20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chief</a:t>
            </a:r>
            <a:r>
              <a:rPr lang="en-US" sz="18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but Congress can declare war and withhold money, prohibit military actions </a:t>
            </a:r>
            <a:endParaRPr sz="1800" b="1" i="1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89568" y="1760631"/>
            <a:ext cx="3149600" cy="2571563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3570705" y="107483"/>
            <a:ext cx="2652295" cy="146946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National Security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Keep the country safe from attack or harm</a:t>
            </a:r>
            <a:endParaRPr/>
          </a:p>
        </p:txBody>
      </p:sp>
      <p:sp>
        <p:nvSpPr>
          <p:cNvPr id="129" name="Google Shape;129;p16"/>
          <p:cNvSpPr txBox="1"/>
          <p:nvPr/>
        </p:nvSpPr>
        <p:spPr>
          <a:xfrm>
            <a:off x="6388768" y="1760631"/>
            <a:ext cx="2652295" cy="165314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International Trade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Trade is vital to economic prosperity</a:t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6388768" y="3964828"/>
            <a:ext cx="2652295" cy="1836831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Promote Democracy around the world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Encourage peace &amp; protect our national security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3570705" y="2495363"/>
            <a:ext cx="2652295" cy="165314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Promoting World Peace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 can disrupt  and endanger National Security</a:t>
            </a:r>
            <a:endParaRPr/>
          </a:p>
        </p:txBody>
      </p:sp>
      <p:sp>
        <p:nvSpPr>
          <p:cNvPr id="132" name="Google Shape;132;p16"/>
          <p:cNvSpPr txBox="1"/>
          <p:nvPr/>
        </p:nvSpPr>
        <p:spPr>
          <a:xfrm>
            <a:off x="586874" y="2311680"/>
            <a:ext cx="2320758" cy="14694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Foreign Policy </a:t>
            </a:r>
            <a:r>
              <a:rPr lang="en-US" sz="20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Nation’s overall plan for dealing with other nations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33" name="Google Shape;133;p16"/>
          <p:cNvCxnSpPr/>
          <p:nvPr/>
        </p:nvCxnSpPr>
        <p:spPr>
          <a:xfrm rot="10800000" flipH="1">
            <a:off x="2410326" y="1393265"/>
            <a:ext cx="1160379" cy="55104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4" name="Google Shape;134;p16"/>
          <p:cNvCxnSpPr/>
          <p:nvPr/>
        </p:nvCxnSpPr>
        <p:spPr>
          <a:xfrm>
            <a:off x="2741863" y="2127997"/>
            <a:ext cx="3481137" cy="102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5" name="Google Shape;135;p16"/>
          <p:cNvCxnSpPr/>
          <p:nvPr/>
        </p:nvCxnSpPr>
        <p:spPr>
          <a:xfrm>
            <a:off x="3073400" y="3597462"/>
            <a:ext cx="331537" cy="183683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6" name="Google Shape;136;p16"/>
          <p:cNvCxnSpPr/>
          <p:nvPr/>
        </p:nvCxnSpPr>
        <p:spPr>
          <a:xfrm>
            <a:off x="2741863" y="3964828"/>
            <a:ext cx="3646905" cy="1285782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sng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sng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Tools of Foreign Policy</a:t>
            </a:r>
            <a:endParaRPr/>
          </a:p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en-US" sz="28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Creating treaties/executive agreements</a:t>
            </a:r>
            <a:endParaRPr/>
          </a:p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28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a. </a:t>
            </a:r>
            <a:r>
              <a:rPr lang="en-US" sz="28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Treaties</a:t>
            </a:r>
            <a:r>
              <a:rPr lang="en-US" sz="28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 – </a:t>
            </a:r>
            <a:r>
              <a:rPr lang="en-US" sz="28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formal agreements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		between the governments of two or 			more countries </a:t>
            </a:r>
            <a:r>
              <a:rPr lang="en-US" sz="20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(NATO – North Atlantic Treaty 			Organization – mutual defense treaty) - - </a:t>
            </a:r>
            <a:r>
              <a:rPr lang="en-US" sz="20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Senate must 			approve</a:t>
            </a:r>
            <a:endParaRPr/>
          </a:p>
          <a:p>
            <a:pPr marL="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</a:t>
            </a:r>
            <a:r>
              <a:rPr lang="en-US" sz="28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b. </a:t>
            </a:r>
            <a:r>
              <a:rPr lang="en-US" sz="28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Executive Agreement </a:t>
            </a:r>
            <a:r>
              <a:rPr lang="en-US" sz="28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– </a:t>
            </a:r>
            <a:r>
              <a:rPr lang="en-US" sz="28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agreement 	</a:t>
            </a:r>
            <a:r>
              <a:rPr lang="en-US" sz="28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	between president and the leader of 			another country</a:t>
            </a:r>
            <a:r>
              <a:rPr lang="en-US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(does not require Senate 			approval)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/>
          <p:nvPr/>
        </p:nvSpPr>
        <p:spPr>
          <a:xfrm>
            <a:off x="228600" y="381000"/>
            <a:ext cx="8382000" cy="314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2. </a:t>
            </a:r>
            <a:r>
              <a:rPr lang="en-US" sz="22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Appointing ambassadors </a:t>
            </a:r>
            <a:r>
              <a:rPr lang="en-US" sz="22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</a:t>
            </a:r>
            <a:endParaRPr/>
          </a:p>
          <a:p>
            <a:pPr marL="4572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a. Ambassador – official representative of a country’s government </a:t>
            </a:r>
            <a:endParaRPr/>
          </a:p>
          <a:p>
            <a:pPr marL="457200" marR="0" lvl="3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➢"/>
            </a:pPr>
            <a:r>
              <a:rPr lang="en-US" sz="22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President appoints 150 ambassadors (approved by Senate) to countries where the U.S. recognizes/accepts their government.</a:t>
            </a:r>
            <a:endParaRPr/>
          </a:p>
          <a:p>
            <a:pPr marL="4572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 i="1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1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3. </a:t>
            </a:r>
            <a:r>
              <a:rPr lang="en-US" sz="22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Foreign Aid </a:t>
            </a: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– money, food, military assistance, etc. given to help other countries. </a:t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838200" y="3581400"/>
            <a:ext cx="8001000" cy="280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4. </a:t>
            </a:r>
            <a:r>
              <a:rPr lang="en-US" sz="22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International trade – </a:t>
            </a:r>
            <a:endParaRPr/>
          </a:p>
          <a:p>
            <a:pPr marL="228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Trade Sanctions 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efforts to punish another nation by imposing trade barriers</a:t>
            </a:r>
            <a:endParaRPr/>
          </a:p>
          <a:p>
            <a:pPr marL="228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Embargo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– agreement among a group of nations that prohibits them all from trading with a nation.</a:t>
            </a:r>
            <a:endParaRPr/>
          </a:p>
          <a:p>
            <a:pPr marL="228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60325" marR="0" lvl="3" indent="-6032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5. </a:t>
            </a:r>
            <a:r>
              <a:rPr lang="en-US" sz="2200" b="1" i="0" u="sng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Military Force</a:t>
            </a:r>
            <a:r>
              <a:rPr lang="en-US" sz="2200" b="1" i="0" u="none" strike="noStrike" cap="none">
                <a:solidFill>
                  <a:srgbClr val="00B0F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may use the military to carry out some foreign policy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/>
          <p:nvPr/>
        </p:nvSpPr>
        <p:spPr>
          <a:xfrm>
            <a:off x="628650" y="381000"/>
            <a:ext cx="7829550" cy="193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Cabinet 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group of presidential advisers that includes the head of the 14 executive departments. Advise the president on issues related their departments </a:t>
            </a:r>
            <a:r>
              <a:rPr lang="en-US"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(see pages 226-227)</a:t>
            </a:r>
            <a:endParaRPr/>
          </a:p>
        </p:txBody>
      </p:sp>
      <p:graphicFrame>
        <p:nvGraphicFramePr>
          <p:cNvPr id="158" name="Google Shape;158;p20"/>
          <p:cNvGraphicFramePr/>
          <p:nvPr/>
        </p:nvGraphicFramePr>
        <p:xfrm>
          <a:off x="914400" y="2514600"/>
          <a:ext cx="7543800" cy="3596700"/>
        </p:xfrm>
        <a:graphic>
          <a:graphicData uri="http://schemas.openxmlformats.org/drawingml/2006/table">
            <a:tbl>
              <a:tblPr>
                <a:noFill/>
                <a:tableStyleId>{C8BFB3BA-C2DA-4524-8EF9-5B5BFBC87D63}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sng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sng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Purpose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State</a:t>
                      </a:r>
                      <a:endParaRPr sz="2000" b="1" i="0" u="none" strike="noStrike" cap="none">
                        <a:solidFill>
                          <a:srgbClr val="CC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Plans &amp; carries out foreign policy</a:t>
                      </a:r>
                      <a:endParaRPr sz="2000" b="1" i="0" u="none" strike="noStrike" cap="none">
                        <a:solidFill>
                          <a:srgbClr val="CC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33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the Treasury</a:t>
                      </a:r>
                      <a:endParaRPr sz="2000" b="1" i="0" u="none" strike="noStrike" cap="none">
                        <a:solidFill>
                          <a:srgbClr val="FF33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33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Collects, borrows, spends, prints money</a:t>
                      </a:r>
                      <a:endParaRPr sz="2000" b="1" i="0" u="none" strike="noStrike" cap="none">
                        <a:solidFill>
                          <a:srgbClr val="FF33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CC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Defense</a:t>
                      </a:r>
                      <a:endParaRPr sz="2000" b="1" i="0" u="none" strike="noStrike" cap="none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00CC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Manages armed forces</a:t>
                      </a:r>
                      <a:endParaRPr sz="2000" b="1" i="0" u="none" strike="noStrike" cap="none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66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Justice</a:t>
                      </a:r>
                      <a:endParaRPr sz="2000" b="1" i="0" u="none" strike="noStrike" cap="none">
                        <a:solidFill>
                          <a:srgbClr val="0066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0066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Responsibility for all aspects of law enforcement</a:t>
                      </a:r>
                      <a:endParaRPr sz="2000" b="1" i="0" u="none" strike="noStrike" cap="none">
                        <a:solidFill>
                          <a:srgbClr val="0066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the Interior</a:t>
                      </a:r>
                      <a:endParaRPr sz="2000" b="1" i="0" u="none" strike="noStrike" cap="none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Manages &amp; protects public lands/natural resources</a:t>
                      </a:r>
                      <a:endParaRPr sz="2000" b="1" i="0" u="none" strike="noStrike" cap="none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Google Shape;163;p21"/>
          <p:cNvGraphicFramePr/>
          <p:nvPr/>
        </p:nvGraphicFramePr>
        <p:xfrm>
          <a:off x="457200" y="914400"/>
          <a:ext cx="8229600" cy="4145330"/>
        </p:xfrm>
        <a:graphic>
          <a:graphicData uri="http://schemas.openxmlformats.org/drawingml/2006/table">
            <a:tbl>
              <a:tblPr>
                <a:noFill/>
                <a:tableStyleId>{C8BFB3BA-C2DA-4524-8EF9-5B5BFBC87D63}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66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CC006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the Agriculture</a:t>
                      </a:r>
                      <a:endParaRPr sz="2200" b="1" i="0" u="none" strike="noStrike" cap="none">
                        <a:solidFill>
                          <a:srgbClr val="CC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66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CC006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Assists farmers</a:t>
                      </a:r>
                      <a:endParaRPr sz="2200" b="1" i="0" u="none" strike="noStrike" cap="none">
                        <a:solidFill>
                          <a:srgbClr val="CC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00CC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Commerce</a:t>
                      </a:r>
                      <a:endParaRPr sz="2200" b="1" i="0" u="none" strike="noStrike" cap="none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CC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00CC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Supervises trade, promotes US business/tourism</a:t>
                      </a:r>
                      <a:endParaRPr sz="2200" b="1" i="0" u="none" strike="noStrike" cap="none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8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Labor</a:t>
                      </a:r>
                      <a:endParaRPr sz="2200" b="1" i="0" u="none" strike="noStrike" cap="none">
                        <a:solidFill>
                          <a:srgbClr val="008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000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008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Working conditions and wages of US workers</a:t>
                      </a:r>
                      <a:endParaRPr sz="2200" b="1" i="0" u="none" strike="noStrike" cap="none">
                        <a:solidFill>
                          <a:srgbClr val="008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Health and Human Services</a:t>
                      </a:r>
                      <a:endParaRPr sz="2200" b="1" i="0" u="none" strike="noStrike" cap="none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Works for the health &amp; well being of Americans</a:t>
                      </a:r>
                      <a:endParaRPr sz="2200" b="1" i="0" u="none" strike="noStrike" cap="none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Housing and Urban Development</a:t>
                      </a:r>
                      <a:endParaRPr sz="2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Georgia"/>
                        <a:buNone/>
                      </a:pPr>
                      <a:r>
                        <a:rPr lang="en-US" sz="22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Deals with the needs/problems of cities</a:t>
                      </a:r>
                      <a:endParaRPr sz="2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22"/>
          <p:cNvGraphicFramePr/>
          <p:nvPr/>
        </p:nvGraphicFramePr>
        <p:xfrm>
          <a:off x="838200" y="304800"/>
          <a:ext cx="7635875" cy="3490000"/>
        </p:xfrm>
        <a:graphic>
          <a:graphicData uri="http://schemas.openxmlformats.org/drawingml/2006/table">
            <a:tbl>
              <a:tblPr>
                <a:noFill/>
                <a:tableStyleId>{C8BFB3BA-C2DA-4524-8EF9-5B5BFBC87D63}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Transportation</a:t>
                      </a:r>
                      <a:endParaRPr sz="2000" b="1" i="0" u="none" strike="noStrike" cap="none">
                        <a:solidFill>
                          <a:srgbClr val="80008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0008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80008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Manages the nation’s transportation systems</a:t>
                      </a:r>
                      <a:endParaRPr sz="2000" b="1" i="0" u="none" strike="noStrike" cap="none">
                        <a:solidFill>
                          <a:srgbClr val="80008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333399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Energy</a:t>
                      </a:r>
                      <a:endParaRPr sz="2000" b="1" i="0" u="none" strike="noStrike" cap="none">
                        <a:solidFill>
                          <a:srgbClr val="333399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3399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333399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Directs an overall energy plan</a:t>
                      </a:r>
                      <a:endParaRPr sz="2000" b="1" i="0" u="none" strike="noStrike" cap="none">
                        <a:solidFill>
                          <a:srgbClr val="333399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Education</a:t>
                      </a:r>
                      <a:endParaRPr sz="2000" b="1" i="0" u="none" strike="noStrike" cap="none">
                        <a:solidFill>
                          <a:srgbClr val="CC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CC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Provides advice and funding for schools</a:t>
                      </a:r>
                      <a:endParaRPr sz="2000" b="1" i="0" u="none" strike="noStrike" cap="none">
                        <a:solidFill>
                          <a:srgbClr val="CC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Veterans Affairs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Directs services for veterans</a:t>
                      </a:r>
                      <a:endParaRPr sz="2000" b="1" i="0" u="none" strike="noStrike" cap="none">
                        <a:solidFill>
                          <a:schemeClr val="dk1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Department of Homeland Security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Georgia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Created after 9/11 to deal with terrorism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9" name="Google Shape;169;p22"/>
          <p:cNvSpPr/>
          <p:nvPr/>
        </p:nvSpPr>
        <p:spPr>
          <a:xfrm>
            <a:off x="685800" y="4140200"/>
            <a:ext cx="7994650" cy="229552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rgbClr val="339966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33363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sng" strike="noStrike" cap="none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Vice President/First Lady</a:t>
            </a:r>
            <a:r>
              <a:rPr lang="en-US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roles and responsibilities have changed over the last few VP’s. </a:t>
            </a:r>
            <a:endParaRPr/>
          </a:p>
          <a:p>
            <a:pPr marL="233363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Constitution does not really mention the role of the First Lady/Spouse...many however have been very influential. </a:t>
            </a:r>
            <a:endParaRPr/>
          </a:p>
          <a:p>
            <a:pPr marL="233363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Today, first ladies have their own office in the White House and a staff.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Macintosh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Georgia</vt:lpstr>
      <vt:lpstr>Noto Sans Symbols</vt:lpstr>
      <vt:lpstr>Trebuchet MS</vt:lpstr>
      <vt:lpstr>Urban</vt:lpstr>
      <vt:lpstr>THE PRESIDENT AND FOREIGN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PRESIDENT AND FOREIGN POLICY</dc:title>
  <cp:lastModifiedBy>Taylor Hunter</cp:lastModifiedBy>
  <cp:revision>1</cp:revision>
  <dcterms:modified xsi:type="dcterms:W3CDTF">2019-02-27T00:39:20Z</dcterms:modified>
</cp:coreProperties>
</file>