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7685DF8-8A66-BF44-A467-122FC3191818}"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159018988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85DF8-8A66-BF44-A467-122FC3191818}"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375528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85DF8-8A66-BF44-A467-122FC3191818}"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425015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685DF8-8A66-BF44-A467-122FC3191818}"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23461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7685DF8-8A66-BF44-A467-122FC3191818}"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40527612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7685DF8-8A66-BF44-A467-122FC3191818}" type="datetimeFigureOut">
              <a:rPr lang="en-US" smtClean="0"/>
              <a:t>12/1/19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408691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7685DF8-8A66-BF44-A467-122FC3191818}"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85BE9-F5B8-3F47-BD1F-28CCE00DC21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7797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85DF8-8A66-BF44-A467-122FC3191818}" type="datetimeFigureOut">
              <a:rPr lang="en-US" smtClean="0"/>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2342129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85DF8-8A66-BF44-A467-122FC3191818}" type="datetimeFigureOut">
              <a:rPr lang="en-US" smtClean="0"/>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417738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7685DF8-8A66-BF44-A467-122FC3191818}" type="datetimeFigureOut">
              <a:rPr lang="en-US" smtClean="0"/>
              <a:t>12/1/19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125081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7685DF8-8A66-BF44-A467-122FC3191818}" type="datetimeFigureOut">
              <a:rPr lang="en-US" smtClean="0"/>
              <a:t>12/1/19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0F85BE9-F5B8-3F47-BD1F-28CCE00DC218}" type="slidenum">
              <a:rPr lang="en-US" smtClean="0"/>
              <a:t>‹#›</a:t>
            </a:fld>
            <a:endParaRPr lang="en-US"/>
          </a:p>
        </p:txBody>
      </p:sp>
    </p:spTree>
    <p:extLst>
      <p:ext uri="{BB962C8B-B14F-4D97-AF65-F5344CB8AC3E}">
        <p14:creationId xmlns:p14="http://schemas.microsoft.com/office/powerpoint/2010/main" val="262994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7685DF8-8A66-BF44-A467-122FC3191818}" type="datetimeFigureOut">
              <a:rPr lang="en-US" smtClean="0"/>
              <a:t>12/1/19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0F85BE9-F5B8-3F47-BD1F-28CCE00DC218}" type="slidenum">
              <a:rPr lang="en-US" smtClean="0"/>
              <a:t>‹#›</a:t>
            </a:fld>
            <a:endParaRPr lang="en-US"/>
          </a:p>
        </p:txBody>
      </p:sp>
    </p:spTree>
    <p:extLst>
      <p:ext uri="{BB962C8B-B14F-4D97-AF65-F5344CB8AC3E}">
        <p14:creationId xmlns:p14="http://schemas.microsoft.com/office/powerpoint/2010/main" val="2869819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B3D6-EFF8-0E45-B532-23B1625ABCF0}"/>
              </a:ext>
            </a:extLst>
          </p:cNvPr>
          <p:cNvSpPr>
            <a:spLocks noGrp="1"/>
          </p:cNvSpPr>
          <p:nvPr>
            <p:ph type="title"/>
          </p:nvPr>
        </p:nvSpPr>
        <p:spPr>
          <a:xfrm>
            <a:off x="247904" y="162997"/>
            <a:ext cx="4338997" cy="656139"/>
          </a:xfrm>
        </p:spPr>
        <p:txBody>
          <a:bodyPr>
            <a:noAutofit/>
          </a:bodyPr>
          <a:lstStyle/>
          <a:p>
            <a:r>
              <a:rPr lang="en-US" sz="2000" dirty="0"/>
              <a:t>Unit 7: Bell ringer #2</a:t>
            </a:r>
            <a:br>
              <a:rPr lang="en-US" sz="2000" dirty="0"/>
            </a:br>
            <a:r>
              <a:rPr lang="en-US" sz="2000" dirty="0"/>
              <a:t>12/2/19</a:t>
            </a:r>
          </a:p>
        </p:txBody>
      </p:sp>
      <p:sp>
        <p:nvSpPr>
          <p:cNvPr id="3" name="Content Placeholder 2">
            <a:extLst>
              <a:ext uri="{FF2B5EF4-FFF2-40B4-BE49-F238E27FC236}">
                <a16:creationId xmlns:a16="http://schemas.microsoft.com/office/drawing/2014/main" id="{F87C2CE9-D23E-D741-9402-A7605E0D6674}"/>
              </a:ext>
            </a:extLst>
          </p:cNvPr>
          <p:cNvSpPr>
            <a:spLocks noGrp="1"/>
          </p:cNvSpPr>
          <p:nvPr>
            <p:ph idx="1"/>
          </p:nvPr>
        </p:nvSpPr>
        <p:spPr>
          <a:xfrm>
            <a:off x="474133" y="819136"/>
            <a:ext cx="11345334" cy="6038864"/>
          </a:xfrm>
        </p:spPr>
        <p:txBody>
          <a:bodyPr>
            <a:normAutofit lnSpcReduction="10000"/>
          </a:bodyPr>
          <a:lstStyle/>
          <a:p>
            <a:pPr marL="0" indent="0">
              <a:buNone/>
            </a:pPr>
            <a:r>
              <a:rPr lang="en-US" sz="2000" b="1" dirty="0">
                <a:solidFill>
                  <a:srgbClr val="0070C0"/>
                </a:solidFill>
              </a:rPr>
              <a:t>1) </a:t>
            </a:r>
            <a:r>
              <a:rPr lang="en-US" sz="2000" dirty="0"/>
              <a:t>Define the term </a:t>
            </a:r>
            <a:r>
              <a:rPr lang="en-US" sz="2000" i="1" u="sng" dirty="0">
                <a:solidFill>
                  <a:srgbClr val="0070C0"/>
                </a:solidFill>
              </a:rPr>
              <a:t>Nationalism</a:t>
            </a:r>
            <a:r>
              <a:rPr lang="en-US" sz="2000" i="1" dirty="0">
                <a:solidFill>
                  <a:srgbClr val="0070C0"/>
                </a:solidFill>
              </a:rPr>
              <a:t>. </a:t>
            </a:r>
            <a:r>
              <a:rPr lang="en-US" sz="2000" dirty="0"/>
              <a:t>Use at least one complete sentence (Hint: Use your notes from Tuesday):</a:t>
            </a:r>
          </a:p>
          <a:p>
            <a:pPr marL="0" lvl="0" indent="0">
              <a:buNone/>
            </a:pPr>
            <a:r>
              <a:rPr lang="en-US" sz="2000" b="1" dirty="0">
                <a:solidFill>
                  <a:srgbClr val="0070C0"/>
                </a:solidFill>
              </a:rPr>
              <a:t>2) </a:t>
            </a:r>
            <a:r>
              <a:rPr lang="en-US" sz="2000" dirty="0"/>
              <a:t>List three characteristics of a Nation-state (Hint: Use your notes from Tuesday):</a:t>
            </a:r>
          </a:p>
          <a:p>
            <a:pPr marL="0" indent="0">
              <a:buNone/>
            </a:pPr>
            <a:r>
              <a:rPr lang="en-US" b="1" u="sng" dirty="0"/>
              <a:t>Use the following quote to answer question #3:</a:t>
            </a:r>
            <a:r>
              <a:rPr lang="en-US" i="1" dirty="0"/>
              <a:t> </a:t>
            </a:r>
            <a:r>
              <a:rPr lang="en-US" sz="2400" i="1" dirty="0"/>
              <a:t>We speak on behalf of the people of Alsace-Lorraine on the subject of the change of nationality you have violently imposed upon them as a consequence of war... Germany conquers us and exceeds her right as a civilized nation. Annexation without our consent is moral slavery … Now it was with your sword upon her throat that France, bleeding and exhausted, signed the treaty agreeing to abandon us … Our hearts are irresistibly attracted to our French fatherland. Gentlemen, what are your prospects for the future? Instead of that era of peace and brotherhood among peoples that it was in your power to inaugurate, we are sure that you foresee with the same dread as we, new wars, ruin and death again descending upon your homes</a:t>
            </a:r>
            <a:r>
              <a:rPr lang="en-US" sz="2400" dirty="0"/>
              <a:t>. - </a:t>
            </a:r>
            <a:r>
              <a:rPr lang="en-US" sz="2000" b="1" dirty="0"/>
              <a:t>Edouard </a:t>
            </a:r>
            <a:r>
              <a:rPr lang="en-US" sz="2000" b="1" dirty="0" err="1"/>
              <a:t>Tuetsch</a:t>
            </a:r>
            <a:r>
              <a:rPr lang="en-US" sz="2000" b="1" dirty="0"/>
              <a:t>, Alsatian delegate, speech in the German Reichstag, 1874</a:t>
            </a:r>
            <a:endParaRPr lang="en-US" b="1" dirty="0"/>
          </a:p>
          <a:p>
            <a:pPr marL="0" lvl="0" indent="0" fontAlgn="base">
              <a:buNone/>
            </a:pPr>
            <a:r>
              <a:rPr lang="en-US" sz="2400" b="1" dirty="0">
                <a:solidFill>
                  <a:srgbClr val="0070C0"/>
                </a:solidFill>
              </a:rPr>
              <a:t>3) </a:t>
            </a:r>
            <a:r>
              <a:rPr lang="en-US" sz="2400" dirty="0"/>
              <a:t>Germany’s annexation of Alsace-Lorraine resulted from which of the following?</a:t>
            </a:r>
          </a:p>
          <a:p>
            <a:pPr marL="571500" lvl="1" indent="-342900" fontAlgn="base">
              <a:buFont typeface="+mj-lt"/>
              <a:buAutoNum type="alphaLcParenR"/>
            </a:pPr>
            <a:r>
              <a:rPr lang="en-US" sz="2000" dirty="0"/>
              <a:t>Giuseppe Garibaldi’s attempts to unify Italy</a:t>
            </a:r>
          </a:p>
          <a:p>
            <a:pPr marL="571500" lvl="1" indent="-342900" fontAlgn="base">
              <a:buFont typeface="+mj-lt"/>
              <a:buAutoNum type="alphaLcParenR"/>
            </a:pPr>
            <a:r>
              <a:rPr lang="en-US" sz="2000" dirty="0"/>
              <a:t>Tsar Alexander II’s efforts to reform Russia</a:t>
            </a:r>
          </a:p>
          <a:p>
            <a:pPr marL="571500" lvl="1" indent="-342900" fontAlgn="base">
              <a:buFont typeface="+mj-lt"/>
              <a:buAutoNum type="alphaLcParenR"/>
            </a:pPr>
            <a:r>
              <a:rPr lang="en-US" sz="2000" dirty="0"/>
              <a:t>Otto von Bismarck’s aggressive leadership in Germany</a:t>
            </a:r>
          </a:p>
          <a:p>
            <a:pPr marL="0" indent="0">
              <a:buNone/>
            </a:pPr>
            <a:endParaRPr lang="en-US" dirty="0"/>
          </a:p>
        </p:txBody>
      </p:sp>
    </p:spTree>
    <p:extLst>
      <p:ext uri="{BB962C8B-B14F-4D97-AF65-F5344CB8AC3E}">
        <p14:creationId xmlns:p14="http://schemas.microsoft.com/office/powerpoint/2010/main" val="303872680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6</TotalTime>
  <Words>242</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Gill Sans MT</vt:lpstr>
      <vt:lpstr>Parcel</vt:lpstr>
      <vt:lpstr>Unit 7: Bell ringer #2 12/2/19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Bell ringer #2 12/2/19</dc:title>
  <dc:creator>Taylor Hunter</dc:creator>
  <cp:lastModifiedBy>Taylor Hunter</cp:lastModifiedBy>
  <cp:revision>4</cp:revision>
  <dcterms:created xsi:type="dcterms:W3CDTF">2019-12-02T01:03:12Z</dcterms:created>
  <dcterms:modified xsi:type="dcterms:W3CDTF">2019-12-02T01:09:54Z</dcterms:modified>
</cp:coreProperties>
</file>