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12" r:id="rId1"/>
  </p:sldMasterIdLst>
  <p:sldIdLst>
    <p:sldId id="266" r:id="rId2"/>
    <p:sldId id="256" r:id="rId3"/>
    <p:sldId id="267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9" r:id="rId14"/>
    <p:sldId id="270" r:id="rId15"/>
    <p:sldId id="268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778"/>
    <p:restoredTop sz="94681"/>
  </p:normalViewPr>
  <p:slideViewPr>
    <p:cSldViewPr snapToGrid="0" snapToObjects="1">
      <p:cViewPr varScale="1">
        <p:scale>
          <a:sx n="90" d="100"/>
          <a:sy n="90" d="100"/>
        </p:scale>
        <p:origin x="216" y="39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228600"/>
            <a:ext cx="7772400" cy="4571999"/>
          </a:xfrm>
        </p:spPr>
        <p:txBody>
          <a:bodyPr anchor="ctr">
            <a:noAutofit/>
          </a:bodyPr>
          <a:lstStyle>
            <a:lvl1pPr>
              <a:lnSpc>
                <a:spcPct val="100000"/>
              </a:lnSpc>
              <a:defRPr sz="8800" spc="-80" baseline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4800600"/>
            <a:ext cx="6858000" cy="914400"/>
          </a:xfrm>
        </p:spPr>
        <p:txBody>
          <a:bodyPr/>
          <a:lstStyle>
            <a:lvl1pPr marL="0" indent="0" algn="l">
              <a:buNone/>
              <a:defRPr b="0" cap="all" spc="12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1DEABC-D766-4322-8E78-B830FAE35C72}" type="datetime4">
              <a:rPr lang="en-US" smtClean="0"/>
              <a:pPr/>
              <a:t>March 11, 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9001124" y="4846320"/>
            <a:ext cx="142876" cy="201168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9001124" y="0"/>
            <a:ext cx="142876" cy="484632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F38DF745-7D3F-47F4-83A3-874385CFAA6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131F9E-604E-4343-9F29-EF72E8231CAD}" type="datetime4">
              <a:rPr lang="en-US" smtClean="0"/>
              <a:pPr/>
              <a:t>March 11, 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DF745-7D3F-47F4-83A3-874385CFAA6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A8E1CE-37F8-4102-8DF9-852A0A51F293}" type="datetime4">
              <a:rPr lang="en-US" smtClean="0"/>
              <a:pPr/>
              <a:t>March 11, 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DF745-7D3F-47F4-83A3-874385CFAA6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33F43-3E86-47E4-BFBB-2476D384E1C6}" type="datetime4">
              <a:rPr lang="en-US" smtClean="0"/>
              <a:pPr/>
              <a:t>March 11, 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DF745-7D3F-47F4-83A3-874385CFAA6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447800"/>
            <a:ext cx="7772400" cy="4321175"/>
          </a:xfrm>
        </p:spPr>
        <p:txBody>
          <a:bodyPr anchor="ctr">
            <a:noAutofit/>
          </a:bodyPr>
          <a:lstStyle>
            <a:lvl1pPr algn="l">
              <a:lnSpc>
                <a:spcPct val="100000"/>
              </a:lnSpc>
              <a:defRPr sz="8800" b="0" cap="all" spc="-80" baseline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28601"/>
            <a:ext cx="7772400" cy="1066800"/>
          </a:xfrm>
        </p:spPr>
        <p:txBody>
          <a:bodyPr anchor="b"/>
          <a:lstStyle>
            <a:lvl1pPr marL="0" indent="0">
              <a:buNone/>
              <a:defRPr sz="2000" b="0" cap="all" spc="12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1663BA-01FC-4367-B6F3-ABB2645D55F1}" type="datetime4">
              <a:rPr lang="en-US" smtClean="0"/>
              <a:pPr/>
              <a:t>March 11, 2019</a:t>
            </a:fld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38DF745-7D3F-47F4-83A3-874385CFAA6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30680" y="1574800"/>
            <a:ext cx="329184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90160" y="1574800"/>
            <a:ext cx="329184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B19C71-EC74-44AF-B27E-FC7DC3C3A61D}" type="datetime4">
              <a:rPr lang="en-US" smtClean="0"/>
              <a:pPr/>
              <a:t>March 11, 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DF745-7D3F-47F4-83A3-874385CFAA6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27632" y="1572768"/>
            <a:ext cx="3291840" cy="639762"/>
          </a:xfrm>
        </p:spPr>
        <p:txBody>
          <a:bodyPr anchor="b">
            <a:noAutofit/>
          </a:bodyPr>
          <a:lstStyle>
            <a:lvl1pPr marL="0" indent="0">
              <a:buNone/>
              <a:defRPr sz="1800" b="0" cap="all" spc="100" baseline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27632" y="2259366"/>
            <a:ext cx="3291840" cy="38404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93208" y="1572768"/>
            <a:ext cx="3291840" cy="639762"/>
          </a:xfrm>
        </p:spPr>
        <p:txBody>
          <a:bodyPr anchor="b">
            <a:noAutofit/>
          </a:bodyPr>
          <a:lstStyle>
            <a:lvl1pPr marL="0" indent="0">
              <a:buNone/>
              <a:defRPr lang="en-US" sz="1800" b="0" kern="1200" cap="all" spc="100" baseline="0" dirty="0" smtClean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93208" y="2259366"/>
            <a:ext cx="3291840" cy="38404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CDA29-3CBE-48EA-92AE-A996835462BA}" type="datetime4">
              <a:rPr lang="en-US" smtClean="0"/>
              <a:pPr/>
              <a:t>March 11, 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DF745-7D3F-47F4-83A3-874385CFAA6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9EC054-3869-4501-B163-1BBFDE8DCE04}" type="datetime4">
              <a:rPr lang="en-US" smtClean="0"/>
              <a:pPr/>
              <a:t>March 11, 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DF745-7D3F-47F4-83A3-874385CFAA6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63D831-56C1-49CF-8EF7-8B9A98402BCD}" type="datetime4">
              <a:rPr lang="en-US" smtClean="0"/>
              <a:pPr/>
              <a:t>March 11, 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DF745-7D3F-47F4-83A3-874385CFAA6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600200"/>
            <a:ext cx="5111750" cy="44805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600200"/>
            <a:ext cx="3008313" cy="448056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AD5615-7F4F-4584-84D5-CC95918C321F}" type="datetime4">
              <a:rPr lang="en-US" smtClean="0"/>
              <a:pPr/>
              <a:t>March 11, 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DF745-7D3F-47F4-83A3-874385CFAA6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9001124" y="4846320"/>
            <a:ext cx="142876" cy="201168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-1" y="0"/>
            <a:ext cx="9000877" cy="4846320"/>
          </a:xfrm>
          <a:solidFill>
            <a:schemeClr val="bg1">
              <a:lumMod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Drag picture to placeholder or click icon to add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5715000"/>
            <a:ext cx="8153400" cy="45720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EEA923-9BEE-48CE-9F28-5B525F399BAD}" type="datetime4">
              <a:rPr lang="en-US" smtClean="0"/>
              <a:pPr/>
              <a:t>March 11, 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F38DF745-7D3F-47F4-83A3-874385CFAA6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4953000"/>
            <a:ext cx="8153400" cy="762000"/>
          </a:xfrm>
        </p:spPr>
        <p:txBody>
          <a:bodyPr anchor="t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9001124" y="0"/>
            <a:ext cx="142876" cy="484632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52718"/>
            <a:ext cx="5791200" cy="13716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52600"/>
            <a:ext cx="7620000" cy="4373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172201"/>
            <a:ext cx="3429000" cy="304800"/>
          </a:xfrm>
          <a:prstGeom prst="rect">
            <a:avLst/>
          </a:prstGeom>
        </p:spPr>
        <p:txBody>
          <a:bodyPr vert="horz" lIns="91440" tIns="45720" rIns="91440" bIns="0" rtlCol="0" anchor="b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fld id="{17D0EFEE-2756-4A20-BF2A-63F0A94F99AC}" type="datetime4">
              <a:rPr lang="en-US" smtClean="0"/>
              <a:pPr/>
              <a:t>March 11, 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6492875"/>
            <a:ext cx="3429000" cy="28384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 rot="16200000">
            <a:off x="8227377" y="5885497"/>
            <a:ext cx="13157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400" b="1">
                <a:solidFill>
                  <a:schemeClr val="tx2"/>
                </a:solidFill>
              </a:defRPr>
            </a:lvl1pPr>
          </a:lstStyle>
          <a:p>
            <a:fld id="{F38DF745-7D3F-47F4-83A3-874385CFAA6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9001124" y="0"/>
            <a:ext cx="142876" cy="13716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9001124" y="1371600"/>
            <a:ext cx="142876" cy="54864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13" r:id="rId1"/>
    <p:sldLayoutId id="2147483914" r:id="rId2"/>
    <p:sldLayoutId id="2147483915" r:id="rId3"/>
    <p:sldLayoutId id="2147483916" r:id="rId4"/>
    <p:sldLayoutId id="2147483917" r:id="rId5"/>
    <p:sldLayoutId id="2147483918" r:id="rId6"/>
    <p:sldLayoutId id="2147483919" r:id="rId7"/>
    <p:sldLayoutId id="2147483920" r:id="rId8"/>
    <p:sldLayoutId id="2147483921" r:id="rId9"/>
    <p:sldLayoutId id="2147483922" r:id="rId10"/>
    <p:sldLayoutId id="2147483923" r:id="rId11"/>
  </p:sldLayoutIdLst>
  <p:hf sldNum="0" hdr="0" ftr="0" dt="0"/>
  <p:txStyles>
    <p:titleStyle>
      <a:lvl1pPr algn="l" defTabSz="914400" rtl="0" eaLnBrk="1" latinLnBrk="0" hangingPunct="1">
        <a:spcBef>
          <a:spcPct val="0"/>
        </a:spcBef>
        <a:buNone/>
        <a:defRPr sz="3600" kern="1200" cap="all" spc="-6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ct val="20000"/>
        </a:spcBef>
        <a:spcAft>
          <a:spcPts val="600"/>
        </a:spcAft>
        <a:buFont typeface="Arial" pitchFamily="34" charset="0"/>
        <a:buNone/>
        <a:defRPr sz="20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6KHoVBK2EVE" TargetMode="Externa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if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U10ON2aau3g" TargetMode="External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1C4801-4A0D-EF4A-B408-AC1271BF89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WWI Christmas truce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19F30A5-E01D-2742-883C-70178129F8E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hlinkClick r:id="rId2"/>
              </a:rPr>
              <a:t>https://www.youtube.com/watch?v=6KHoVBK2EVE</a:t>
            </a:r>
            <a:endParaRPr lang="en-US" dirty="0"/>
          </a:p>
          <a:p>
            <a:endParaRPr lang="en-US" dirty="0"/>
          </a:p>
          <a:p>
            <a:r>
              <a:rPr lang="en-US" b="0" dirty="0"/>
              <a:t>The Christmas truce was a series of widespread but unofficial ceasefires along the Western Front of World War I around Christmas 1914. The Christmas truce occurred during the relatively early period of the war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510507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000" y="152718"/>
            <a:ext cx="8551333" cy="1083416"/>
          </a:xfrm>
        </p:spPr>
        <p:txBody>
          <a:bodyPr>
            <a:normAutofit fontScale="90000"/>
          </a:bodyPr>
          <a:lstStyle/>
          <a:p>
            <a:r>
              <a:rPr lang="en-US" dirty="0"/>
              <a:t>How did Wilson struggle to ratify the treaty of Versailles?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1524318"/>
            <a:ext cx="8348133" cy="5164349"/>
          </a:xfrm>
        </p:spPr>
        <p:txBody>
          <a:bodyPr>
            <a:normAutofit/>
          </a:bodyPr>
          <a:lstStyle/>
          <a:p>
            <a:pPr marL="457200" indent="-457200">
              <a:buFont typeface="Arial"/>
              <a:buChar char="•"/>
            </a:pPr>
            <a:r>
              <a:rPr lang="en-US" sz="2800" b="0" dirty="0"/>
              <a:t>The treaty needed a 2/3 majority vote in the US Senate to be ratified</a:t>
            </a:r>
          </a:p>
          <a:p>
            <a:pPr marL="457200" indent="-457200">
              <a:buFont typeface="Arial"/>
              <a:buChar char="•"/>
            </a:pPr>
            <a:r>
              <a:rPr lang="en-US" sz="2800" dirty="0">
                <a:solidFill>
                  <a:srgbClr val="0000FF"/>
                </a:solidFill>
              </a:rPr>
              <a:t>The Republicans controlled the Senate and objected to the U.S. joining the League of Nations</a:t>
            </a:r>
          </a:p>
          <a:p>
            <a:pPr marL="914400" lvl="1" indent="-457200">
              <a:buFont typeface="Arial"/>
              <a:buChar char="•"/>
            </a:pPr>
            <a:r>
              <a:rPr lang="en-US" sz="2400" dirty="0"/>
              <a:t>Anti-ratification group headed by Henry Cabot Lodge</a:t>
            </a:r>
          </a:p>
          <a:p>
            <a:pPr marL="914400" lvl="1" indent="-457200">
              <a:buFont typeface="Arial"/>
              <a:buChar char="•"/>
            </a:pPr>
            <a:r>
              <a:rPr lang="en-US" sz="2400" b="0" dirty="0"/>
              <a:t>The old Washington-avoid-foreign-alliances thing</a:t>
            </a:r>
          </a:p>
          <a:p>
            <a:pPr marL="914400" lvl="1" indent="-457200">
              <a:buFont typeface="Arial"/>
              <a:buChar char="•"/>
            </a:pPr>
            <a:r>
              <a:rPr lang="en-US" sz="2400" dirty="0"/>
              <a:t>The league might lead to violations of the Monroe Doctrine</a:t>
            </a:r>
            <a:endParaRPr lang="en-US" sz="2400" b="0" dirty="0"/>
          </a:p>
        </p:txBody>
      </p:sp>
    </p:spTree>
    <p:extLst>
      <p:ext uri="{BB962C8B-B14F-4D97-AF65-F5344CB8AC3E}">
        <p14:creationId xmlns:p14="http://schemas.microsoft.com/office/powerpoint/2010/main" val="104203827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304800"/>
            <a:ext cx="8094133" cy="6333067"/>
          </a:xfrm>
        </p:spPr>
        <p:txBody>
          <a:bodyPr>
            <a:normAutofit/>
          </a:bodyPr>
          <a:lstStyle/>
          <a:p>
            <a:pPr marL="457200" indent="-457200">
              <a:buFont typeface="Arial"/>
              <a:buChar char="•"/>
            </a:pPr>
            <a:r>
              <a:rPr lang="en-US" sz="2800" dirty="0">
                <a:solidFill>
                  <a:srgbClr val="0000FF"/>
                </a:solidFill>
              </a:rPr>
              <a:t>The Senate voted twice on the Treaty of Versailles, rejecting it both times</a:t>
            </a:r>
          </a:p>
          <a:p>
            <a:pPr marL="914400" lvl="1" indent="-457200">
              <a:buFont typeface="Arial"/>
              <a:buChar char="•"/>
            </a:pPr>
            <a:r>
              <a:rPr lang="en-US" sz="2400" dirty="0"/>
              <a:t>The U.S. eventually signed a separate treaty with Germany</a:t>
            </a:r>
          </a:p>
          <a:p>
            <a:pPr marL="914400" lvl="1" indent="-457200">
              <a:buFont typeface="Arial"/>
              <a:buChar char="•"/>
            </a:pPr>
            <a:r>
              <a:rPr lang="en-US" sz="2400" b="1" dirty="0">
                <a:solidFill>
                  <a:srgbClr val="0000FF"/>
                </a:solidFill>
              </a:rPr>
              <a:t>The U.S. never signed the Treaty of Versailles</a:t>
            </a:r>
          </a:p>
          <a:p>
            <a:pPr marL="914400" lvl="1" indent="-457200">
              <a:buFont typeface="Arial"/>
              <a:buChar char="•"/>
            </a:pPr>
            <a:r>
              <a:rPr lang="en-US" sz="2400" b="1" dirty="0">
                <a:solidFill>
                  <a:srgbClr val="0000FF"/>
                </a:solidFill>
              </a:rPr>
              <a:t>The U.S. never joined the League of Nations </a:t>
            </a:r>
            <a:r>
              <a:rPr lang="en-US" sz="2400" b="1" dirty="0">
                <a:solidFill>
                  <a:srgbClr val="0000FF"/>
                </a:solidFill>
                <a:sym typeface="Wingdings"/>
              </a:rPr>
              <a:t> not very effective</a:t>
            </a:r>
            <a:endParaRPr lang="en-US" sz="2400" b="1" dirty="0">
              <a:solidFill>
                <a:srgbClr val="0000FF"/>
              </a:solidFill>
            </a:endParaRPr>
          </a:p>
        </p:txBody>
      </p:sp>
      <p:pic>
        <p:nvPicPr>
          <p:cNvPr id="4" name="Picture 3" descr="15.31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1166" y="3220026"/>
            <a:ext cx="2230967" cy="34178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700502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08C1DC-DC72-2643-8350-5844E6D194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warren G. Harding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B3F7E5E-DE82-2746-88E3-0154CF16C7E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0" dirty="0"/>
              <a:t>Warren Gamaliel Harding was the 29th president of the United States</a:t>
            </a:r>
          </a:p>
          <a:p>
            <a:endParaRPr lang="en-US" b="0" dirty="0"/>
          </a:p>
          <a:p>
            <a:r>
              <a:rPr lang="en-US" b="0" dirty="0"/>
              <a:t>Succeeded Woodrow Wilson </a:t>
            </a:r>
          </a:p>
          <a:p>
            <a:endParaRPr lang="en-US" b="0" dirty="0"/>
          </a:p>
          <a:p>
            <a:r>
              <a:rPr lang="en-US" b="0" dirty="0"/>
              <a:t>Motto “Return to Normalcy”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504329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A0230C-15DF-6444-B38E-FC2B1BCF10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-650382"/>
            <a:ext cx="5791200" cy="1371600"/>
          </a:xfrm>
        </p:spPr>
        <p:txBody>
          <a:bodyPr/>
          <a:lstStyle/>
          <a:p>
            <a:r>
              <a:rPr lang="en-US" dirty="0"/>
              <a:t>Match the people: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7226141-CBE2-164A-8599-5DA47908F15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37785" y="831991"/>
            <a:ext cx="3406462" cy="4969940"/>
          </a:xfrm>
        </p:spPr>
        <p:txBody>
          <a:bodyPr/>
          <a:lstStyle/>
          <a:p>
            <a:pPr marL="457200" indent="-457200">
              <a:buFont typeface="+mj-lt"/>
              <a:buAutoNum type="alphaUcPeriod"/>
            </a:pPr>
            <a:r>
              <a:rPr lang="en-US" dirty="0"/>
              <a:t>Pulitzer &amp; Hearst</a:t>
            </a:r>
          </a:p>
          <a:p>
            <a:pPr marL="457200" indent="-457200">
              <a:buFont typeface="+mj-lt"/>
              <a:buAutoNum type="alphaUcPeriod"/>
            </a:pPr>
            <a:r>
              <a:rPr lang="en-US" dirty="0"/>
              <a:t>Theodore Roosevelt</a:t>
            </a:r>
          </a:p>
          <a:p>
            <a:pPr marL="457200" indent="-457200">
              <a:buFont typeface="+mj-lt"/>
              <a:buAutoNum type="alphaUcPeriod"/>
            </a:pPr>
            <a:r>
              <a:rPr lang="en-US" dirty="0"/>
              <a:t>Herbert Hoover</a:t>
            </a:r>
          </a:p>
          <a:p>
            <a:pPr marL="457200" indent="-457200">
              <a:buFont typeface="+mj-lt"/>
              <a:buAutoNum type="alphaUcPeriod"/>
            </a:pPr>
            <a:r>
              <a:rPr lang="en-US" dirty="0"/>
              <a:t>Emilio Aguinaldo</a:t>
            </a:r>
          </a:p>
          <a:p>
            <a:pPr marL="457200" indent="-457200">
              <a:buFont typeface="+mj-lt"/>
              <a:buAutoNum type="alphaUcPeriod"/>
            </a:pPr>
            <a:r>
              <a:rPr lang="en-US" dirty="0"/>
              <a:t>Alfred Mahan</a:t>
            </a:r>
          </a:p>
          <a:p>
            <a:pPr marL="457200" indent="-457200">
              <a:buFont typeface="+mj-lt"/>
              <a:buAutoNum type="alphaUcPeriod"/>
            </a:pPr>
            <a:r>
              <a:rPr lang="en-US" dirty="0"/>
              <a:t>Woodrow Wilson</a:t>
            </a:r>
          </a:p>
          <a:p>
            <a:pPr marL="457200" indent="-457200">
              <a:buFont typeface="+mj-lt"/>
              <a:buAutoNum type="alphaUcPeriod"/>
            </a:pPr>
            <a:r>
              <a:rPr lang="en-US" dirty="0"/>
              <a:t>Warren G. Harding </a:t>
            </a:r>
          </a:p>
          <a:p>
            <a:pPr marL="457200" indent="-457200">
              <a:buFont typeface="+mj-lt"/>
              <a:buAutoNum type="alphaUcPeriod"/>
            </a:pPr>
            <a:r>
              <a:rPr lang="en-US" dirty="0"/>
              <a:t>Lili </a:t>
            </a:r>
            <a:r>
              <a:rPr lang="en-US" dirty="0" err="1"/>
              <a:t>Uokalani</a:t>
            </a:r>
            <a:endParaRPr lang="en-US" dirty="0"/>
          </a:p>
          <a:p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11DCE82-894C-A64F-9F27-0C2419F51A46}"/>
              </a:ext>
            </a:extLst>
          </p:cNvPr>
          <p:cNvSpPr txBox="1"/>
          <p:nvPr/>
        </p:nvSpPr>
        <p:spPr>
          <a:xfrm>
            <a:off x="558085" y="618187"/>
            <a:ext cx="3670479" cy="64940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US" sz="1600" dirty="0"/>
              <a:t>Bick Stick Diplomacy &amp; Panama Canal </a:t>
            </a:r>
          </a:p>
          <a:p>
            <a:pPr marL="342900" indent="-342900">
              <a:buFont typeface="+mj-lt"/>
              <a:buAutoNum type="arabicPeriod"/>
            </a:pPr>
            <a:endParaRPr lang="en-US" sz="1600" dirty="0"/>
          </a:p>
          <a:p>
            <a:pPr marL="342900" indent="-342900">
              <a:buFont typeface="+mj-lt"/>
              <a:buAutoNum type="arabicPeriod"/>
            </a:pPr>
            <a:r>
              <a:rPr lang="en-US" sz="1600" dirty="0"/>
              <a:t>Monarch of Hawaii </a:t>
            </a:r>
          </a:p>
          <a:p>
            <a:pPr marL="342900" indent="-342900">
              <a:buFont typeface="+mj-lt"/>
              <a:buAutoNum type="arabicPeriod"/>
            </a:pPr>
            <a:endParaRPr lang="en-US" sz="1600" dirty="0"/>
          </a:p>
          <a:p>
            <a:pPr marL="342900" indent="-342900">
              <a:buFont typeface="+mj-lt"/>
              <a:buAutoNum type="arabicPeriod"/>
            </a:pPr>
            <a:r>
              <a:rPr lang="en-US" sz="1600" dirty="0"/>
              <a:t>U.S. Naval Captain who supported imperialism for Naval gain </a:t>
            </a:r>
          </a:p>
          <a:p>
            <a:pPr marL="342900" indent="-342900">
              <a:buFont typeface="+mj-lt"/>
              <a:buAutoNum type="arabicPeriod"/>
            </a:pPr>
            <a:endParaRPr lang="en-US" sz="1600" dirty="0"/>
          </a:p>
          <a:p>
            <a:pPr marL="342900" indent="-342900">
              <a:buFont typeface="+mj-lt"/>
              <a:buAutoNum type="arabicPeriod"/>
            </a:pPr>
            <a:r>
              <a:rPr lang="en-US" sz="1600" dirty="0"/>
              <a:t>Roosevelt’s Corollary </a:t>
            </a:r>
            <a:endParaRPr lang="en-US" sz="1600" dirty="0">
              <a:solidFill>
                <a:schemeClr val="tx2"/>
              </a:solidFill>
            </a:endParaRPr>
          </a:p>
          <a:p>
            <a:pPr marL="342900" indent="-342900">
              <a:buFont typeface="+mj-lt"/>
              <a:buAutoNum type="arabicPeriod"/>
            </a:pPr>
            <a:endParaRPr lang="en-US" sz="1600" dirty="0"/>
          </a:p>
          <a:p>
            <a:pPr marL="342900" indent="-342900">
              <a:buFont typeface="+mj-lt"/>
              <a:buAutoNum type="arabicPeriod"/>
            </a:pPr>
            <a:r>
              <a:rPr lang="en-US" sz="1600" dirty="0"/>
              <a:t>Yellow Journalists </a:t>
            </a:r>
          </a:p>
          <a:p>
            <a:pPr marL="342900" indent="-342900">
              <a:buFont typeface="+mj-lt"/>
              <a:buAutoNum type="arabicPeriod"/>
            </a:pPr>
            <a:endParaRPr lang="en-US" sz="1600" dirty="0"/>
          </a:p>
          <a:p>
            <a:pPr marL="342900" indent="-342900">
              <a:buFont typeface="+mj-lt"/>
              <a:buAutoNum type="arabicPeriod"/>
            </a:pPr>
            <a:r>
              <a:rPr lang="en-US" sz="1600" dirty="0"/>
              <a:t>Led Filipino insurrection against U.S. forces in the Philippines </a:t>
            </a:r>
          </a:p>
          <a:p>
            <a:pPr marL="342900" indent="-342900">
              <a:buFont typeface="+mj-lt"/>
              <a:buAutoNum type="arabicPeriod"/>
            </a:pPr>
            <a:endParaRPr lang="en-US" sz="1600" dirty="0"/>
          </a:p>
          <a:p>
            <a:pPr marL="342900" indent="-342900">
              <a:buFont typeface="+mj-lt"/>
              <a:buAutoNum type="arabicPeriod"/>
            </a:pPr>
            <a:r>
              <a:rPr lang="en-US" sz="1600" dirty="0"/>
              <a:t>Petitions Congress to go declare war on Germany </a:t>
            </a:r>
          </a:p>
          <a:p>
            <a:pPr marL="342900" indent="-342900">
              <a:buFont typeface="+mj-lt"/>
              <a:buAutoNum type="arabicPeriod"/>
            </a:pPr>
            <a:endParaRPr lang="en-US" sz="1600" dirty="0"/>
          </a:p>
          <a:p>
            <a:pPr marL="342900" indent="-342900">
              <a:buFont typeface="+mj-lt"/>
              <a:buAutoNum type="arabicPeriod"/>
            </a:pPr>
            <a:r>
              <a:rPr lang="en-US" sz="1600" dirty="0"/>
              <a:t>Leader of Food Administration </a:t>
            </a:r>
          </a:p>
          <a:p>
            <a:pPr marL="342900" indent="-342900">
              <a:buFont typeface="+mj-lt"/>
              <a:buAutoNum type="arabicPeriod"/>
            </a:pPr>
            <a:endParaRPr lang="en-US" sz="1600" dirty="0"/>
          </a:p>
          <a:p>
            <a:pPr marL="342900" indent="-342900">
              <a:buFont typeface="+mj-lt"/>
              <a:buAutoNum type="arabicPeriod"/>
            </a:pPr>
            <a:r>
              <a:rPr lang="en-US" sz="1600" dirty="0"/>
              <a:t>Created the Fourteen Points </a:t>
            </a:r>
          </a:p>
          <a:p>
            <a:pPr marL="342900" indent="-342900">
              <a:buFont typeface="+mj-lt"/>
              <a:buAutoNum type="arabicPeriod"/>
            </a:pPr>
            <a:endParaRPr lang="en-US" sz="1600" dirty="0"/>
          </a:p>
          <a:p>
            <a:pPr marL="342900" indent="-342900">
              <a:buFont typeface="+mj-lt"/>
              <a:buAutoNum type="arabicPeriod"/>
            </a:pPr>
            <a:r>
              <a:rPr lang="en-US" sz="1600" dirty="0"/>
              <a:t>Called for a “return to normalcy” during his presidential campaign </a:t>
            </a:r>
          </a:p>
          <a:p>
            <a:pPr marL="342900" indent="-342900">
              <a:buFont typeface="+mj-lt"/>
              <a:buAutoNum type="arabicPeriod"/>
            </a:pP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146544914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125257-C483-764E-B3B9-A4C1643B81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199" y="-800101"/>
            <a:ext cx="5791200" cy="1371600"/>
          </a:xfrm>
        </p:spPr>
        <p:txBody>
          <a:bodyPr/>
          <a:lstStyle/>
          <a:p>
            <a:r>
              <a:rPr lang="en-US" dirty="0"/>
              <a:t>Answer key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1FEFDEA-825F-4A43-B7D8-707142E70E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4319" y="457195"/>
            <a:ext cx="4800601" cy="6886575"/>
          </a:xfrm>
        </p:spPr>
        <p:txBody>
          <a:bodyPr>
            <a:normAutofit fontScale="85000" lnSpcReduction="10000"/>
          </a:bodyPr>
          <a:lstStyle/>
          <a:p>
            <a:pPr marL="342900" indent="-342900">
              <a:buFont typeface="+mj-lt"/>
              <a:buAutoNum type="arabicPeriod"/>
            </a:pPr>
            <a:r>
              <a:rPr lang="en-US" sz="2600" b="0" dirty="0"/>
              <a:t>Bick Stick Diplomacy &amp; Panama Canal </a:t>
            </a:r>
            <a:r>
              <a:rPr lang="en-US" sz="2600" b="0" dirty="0">
                <a:solidFill>
                  <a:schemeClr val="tx2"/>
                </a:solidFill>
              </a:rPr>
              <a:t>B</a:t>
            </a:r>
            <a:endParaRPr lang="en-US" sz="2600" b="0" dirty="0"/>
          </a:p>
          <a:p>
            <a:pPr marL="342900" indent="-342900">
              <a:buFont typeface="+mj-lt"/>
              <a:buAutoNum type="arabicPeriod"/>
            </a:pPr>
            <a:r>
              <a:rPr lang="en-US" sz="2600" b="0" dirty="0"/>
              <a:t>Monarch of Hawaii </a:t>
            </a:r>
            <a:r>
              <a:rPr lang="en-US" sz="2600" b="0" dirty="0">
                <a:solidFill>
                  <a:schemeClr val="tx2"/>
                </a:solidFill>
              </a:rPr>
              <a:t>H</a:t>
            </a:r>
            <a:endParaRPr lang="en-US" sz="2600" b="0" dirty="0"/>
          </a:p>
          <a:p>
            <a:pPr marL="342900" indent="-342900">
              <a:buFont typeface="+mj-lt"/>
              <a:buAutoNum type="arabicPeriod"/>
            </a:pPr>
            <a:r>
              <a:rPr lang="en-US" sz="2600" b="0" dirty="0"/>
              <a:t>U.S. Naval Captain who supported imperialism for Naval gain </a:t>
            </a:r>
            <a:r>
              <a:rPr lang="en-US" sz="2600" b="0" dirty="0">
                <a:solidFill>
                  <a:schemeClr val="tx2"/>
                </a:solidFill>
              </a:rPr>
              <a:t>E</a:t>
            </a:r>
            <a:endParaRPr lang="en-US" sz="2600" b="0" dirty="0"/>
          </a:p>
          <a:p>
            <a:pPr marL="342900" indent="-342900">
              <a:buFont typeface="+mj-lt"/>
              <a:buAutoNum type="arabicPeriod"/>
            </a:pPr>
            <a:r>
              <a:rPr lang="en-US" sz="2600" b="0" dirty="0"/>
              <a:t>Roosevelt’s Corollary </a:t>
            </a:r>
            <a:r>
              <a:rPr lang="en-US" sz="2600" b="0" dirty="0">
                <a:solidFill>
                  <a:schemeClr val="tx2"/>
                </a:solidFill>
              </a:rPr>
              <a:t>B</a:t>
            </a:r>
            <a:endParaRPr lang="en-US" sz="2600" b="0" dirty="0"/>
          </a:p>
          <a:p>
            <a:pPr marL="342900" indent="-342900">
              <a:buFont typeface="+mj-lt"/>
              <a:buAutoNum type="arabicPeriod"/>
            </a:pPr>
            <a:r>
              <a:rPr lang="en-US" sz="2600" b="0" dirty="0"/>
              <a:t>Yellow Journalists </a:t>
            </a:r>
            <a:r>
              <a:rPr lang="en-US" sz="2600" b="0" dirty="0">
                <a:solidFill>
                  <a:schemeClr val="tx2"/>
                </a:solidFill>
              </a:rPr>
              <a:t>A</a:t>
            </a:r>
            <a:endParaRPr lang="en-US" sz="2600" b="0" dirty="0"/>
          </a:p>
          <a:p>
            <a:pPr marL="342900" indent="-342900">
              <a:buFont typeface="+mj-lt"/>
              <a:buAutoNum type="arabicPeriod"/>
            </a:pPr>
            <a:r>
              <a:rPr lang="en-US" sz="2600" b="0" dirty="0"/>
              <a:t>Led Filipino insurrection against U.S. forces in the Philippines </a:t>
            </a:r>
            <a:r>
              <a:rPr lang="en-US" sz="2600" b="0" dirty="0">
                <a:solidFill>
                  <a:schemeClr val="tx2"/>
                </a:solidFill>
              </a:rPr>
              <a:t>D</a:t>
            </a:r>
            <a:endParaRPr lang="en-US" sz="2600" b="0" dirty="0"/>
          </a:p>
          <a:p>
            <a:pPr marL="342900" indent="-342900">
              <a:buFont typeface="+mj-lt"/>
              <a:buAutoNum type="arabicPeriod"/>
            </a:pPr>
            <a:r>
              <a:rPr lang="en-US" sz="2600" b="0" dirty="0"/>
              <a:t>Petitions Congress to go declare war on Germany </a:t>
            </a:r>
            <a:r>
              <a:rPr lang="en-US" sz="2600" b="0" dirty="0">
                <a:solidFill>
                  <a:schemeClr val="tx2"/>
                </a:solidFill>
              </a:rPr>
              <a:t>F</a:t>
            </a:r>
            <a:endParaRPr lang="en-US" sz="2600" b="0" dirty="0"/>
          </a:p>
          <a:p>
            <a:pPr marL="342900" indent="-342900">
              <a:buFont typeface="+mj-lt"/>
              <a:buAutoNum type="arabicPeriod"/>
            </a:pPr>
            <a:r>
              <a:rPr lang="en-US" sz="2600" b="0" dirty="0"/>
              <a:t>Leader of Food Administration </a:t>
            </a:r>
            <a:r>
              <a:rPr lang="en-US" sz="2600" b="0" dirty="0">
                <a:solidFill>
                  <a:schemeClr val="tx2"/>
                </a:solidFill>
              </a:rPr>
              <a:t>C</a:t>
            </a:r>
            <a:endParaRPr lang="en-US" sz="2600" b="0" dirty="0"/>
          </a:p>
          <a:p>
            <a:pPr marL="342900" indent="-342900">
              <a:buFont typeface="+mj-lt"/>
              <a:buAutoNum type="arabicPeriod"/>
            </a:pPr>
            <a:r>
              <a:rPr lang="en-US" sz="2600" b="0" dirty="0"/>
              <a:t>Created the Fourteen Points </a:t>
            </a:r>
            <a:r>
              <a:rPr lang="en-US" sz="2600" b="0" dirty="0">
                <a:solidFill>
                  <a:schemeClr val="tx2"/>
                </a:solidFill>
              </a:rPr>
              <a:t>F</a:t>
            </a:r>
            <a:endParaRPr lang="en-US" sz="2600" b="0" dirty="0"/>
          </a:p>
          <a:p>
            <a:pPr marL="342900" indent="-342900">
              <a:buFont typeface="+mj-lt"/>
              <a:buAutoNum type="arabicPeriod"/>
            </a:pPr>
            <a:r>
              <a:rPr lang="en-US" sz="2600" b="0" dirty="0"/>
              <a:t>Called for a “return to normalcy” during his presidential campaign </a:t>
            </a:r>
            <a:r>
              <a:rPr lang="en-US" sz="2600" b="0" dirty="0">
                <a:solidFill>
                  <a:schemeClr val="tx2"/>
                </a:solidFill>
              </a:rPr>
              <a:t>G</a:t>
            </a:r>
            <a:endParaRPr lang="en-US" sz="2600" b="0" dirty="0"/>
          </a:p>
          <a:p>
            <a:pPr marL="342900" indent="-342900">
              <a:buFont typeface="+mj-lt"/>
              <a:buAutoNum type="arabicPeriod"/>
            </a:pPr>
            <a:endParaRPr lang="en-US" dirty="0"/>
          </a:p>
          <a:p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388B261-08ED-9D4C-880D-6DB4D81ECB2F}"/>
              </a:ext>
            </a:extLst>
          </p:cNvPr>
          <p:cNvSpPr txBox="1"/>
          <p:nvPr/>
        </p:nvSpPr>
        <p:spPr>
          <a:xfrm>
            <a:off x="5572125" y="928688"/>
            <a:ext cx="311467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+mj-lt"/>
              <a:buAutoNum type="alphaUcPeriod"/>
            </a:pPr>
            <a:r>
              <a:rPr lang="en-US" dirty="0"/>
              <a:t>Pulitzer &amp; Hearst</a:t>
            </a:r>
          </a:p>
          <a:p>
            <a:pPr marL="457200" indent="-457200">
              <a:buFont typeface="+mj-lt"/>
              <a:buAutoNum type="alphaUcPeriod"/>
            </a:pPr>
            <a:r>
              <a:rPr lang="en-US" dirty="0"/>
              <a:t>Theodore Roosevelt</a:t>
            </a:r>
          </a:p>
          <a:p>
            <a:pPr marL="457200" indent="-457200">
              <a:buFont typeface="+mj-lt"/>
              <a:buAutoNum type="alphaUcPeriod"/>
            </a:pPr>
            <a:r>
              <a:rPr lang="en-US" dirty="0"/>
              <a:t>Herbert Hoover</a:t>
            </a:r>
          </a:p>
          <a:p>
            <a:pPr marL="457200" indent="-457200">
              <a:buFont typeface="+mj-lt"/>
              <a:buAutoNum type="alphaUcPeriod"/>
            </a:pPr>
            <a:r>
              <a:rPr lang="en-US" dirty="0"/>
              <a:t>Emilio Aguinaldo</a:t>
            </a:r>
          </a:p>
          <a:p>
            <a:pPr marL="457200" indent="-457200">
              <a:buFont typeface="+mj-lt"/>
              <a:buAutoNum type="alphaUcPeriod"/>
            </a:pPr>
            <a:r>
              <a:rPr lang="en-US" dirty="0"/>
              <a:t>Alfred Mahan</a:t>
            </a:r>
          </a:p>
          <a:p>
            <a:pPr marL="457200" indent="-457200">
              <a:buFont typeface="+mj-lt"/>
              <a:buAutoNum type="alphaUcPeriod"/>
            </a:pPr>
            <a:r>
              <a:rPr lang="en-US" dirty="0"/>
              <a:t>Woodrow Wilson</a:t>
            </a:r>
          </a:p>
          <a:p>
            <a:pPr marL="457200" indent="-457200">
              <a:buFont typeface="+mj-lt"/>
              <a:buAutoNum type="alphaUcPeriod"/>
            </a:pPr>
            <a:r>
              <a:rPr lang="en-US" dirty="0"/>
              <a:t>Warren G. Harding </a:t>
            </a:r>
          </a:p>
          <a:p>
            <a:pPr marL="457200" indent="-457200">
              <a:buFont typeface="+mj-lt"/>
              <a:buAutoNum type="alphaUcPeriod"/>
            </a:pPr>
            <a:r>
              <a:rPr lang="en-US" dirty="0"/>
              <a:t>Lili </a:t>
            </a:r>
            <a:r>
              <a:rPr lang="en-US" dirty="0" err="1"/>
              <a:t>Uokalani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514246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FD615F-50E1-AC46-9189-401E77A455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Review: Family Feud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2855540-2BCC-FA4F-AF88-205D549A49E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94223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br>
              <a:rPr lang="en-US" sz="6000" dirty="0"/>
            </a:br>
            <a:r>
              <a:rPr lang="en-US" sz="4800" dirty="0"/>
              <a:t>Wilson, War &amp; Peace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943534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7D72C608-C755-3A48-AB8E-5965ACD187B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64902" y="-103031"/>
            <a:ext cx="9354355" cy="69610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955845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152718"/>
            <a:ext cx="7907867" cy="1371600"/>
          </a:xfrm>
        </p:spPr>
        <p:txBody>
          <a:bodyPr/>
          <a:lstStyle/>
          <a:p>
            <a:r>
              <a:rPr lang="en-US" dirty="0"/>
              <a:t>How Was the U.S. Armed forces used in WWI?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1752600"/>
            <a:ext cx="8144933" cy="4749800"/>
          </a:xfrm>
        </p:spPr>
        <p:txBody>
          <a:bodyPr>
            <a:normAutofit/>
          </a:bodyPr>
          <a:lstStyle/>
          <a:p>
            <a:pPr marL="457200" indent="-457200">
              <a:buFont typeface="Arial"/>
              <a:buChar char="•"/>
            </a:pPr>
            <a:r>
              <a:rPr lang="en-US" sz="2800" dirty="0">
                <a:solidFill>
                  <a:srgbClr val="0000FF"/>
                </a:solidFill>
              </a:rPr>
              <a:t>The American Expeditionary Force (AEF)</a:t>
            </a:r>
          </a:p>
          <a:p>
            <a:pPr marL="914400" lvl="1" indent="-457200">
              <a:buFont typeface="Arial"/>
              <a:buChar char="•"/>
            </a:pPr>
            <a:r>
              <a:rPr lang="en-US" sz="2400" b="1" dirty="0">
                <a:solidFill>
                  <a:srgbClr val="0000FF"/>
                </a:solidFill>
              </a:rPr>
              <a:t>General John Pershing</a:t>
            </a:r>
          </a:p>
          <a:p>
            <a:pPr marL="914400" lvl="1" indent="-457200">
              <a:buFont typeface="Arial"/>
              <a:buChar char="•"/>
            </a:pPr>
            <a:r>
              <a:rPr lang="en-US" sz="2400" b="0" dirty="0"/>
              <a:t>Came in small numbers in 1917 before large number of troops were deployed in 1918</a:t>
            </a:r>
          </a:p>
          <a:p>
            <a:pPr marL="914400" lvl="1" indent="-457200">
              <a:buFont typeface="Arial"/>
              <a:buChar char="•"/>
            </a:pPr>
            <a:r>
              <a:rPr lang="en-US" sz="2400" b="1" dirty="0">
                <a:solidFill>
                  <a:srgbClr val="0000FF"/>
                </a:solidFill>
              </a:rPr>
              <a:t>Initially used to plug in holes or weak spots in British and French lines</a:t>
            </a:r>
          </a:p>
          <a:p>
            <a:pPr marL="914400" lvl="1" indent="-457200">
              <a:buFont typeface="Arial"/>
              <a:buChar char="•"/>
            </a:pPr>
            <a:r>
              <a:rPr lang="en-US" sz="2400" b="0" dirty="0"/>
              <a:t>By summer of 1918, the AEF assumed independent responsibility for a segment of the western front</a:t>
            </a:r>
          </a:p>
        </p:txBody>
      </p:sp>
    </p:spTree>
    <p:extLst>
      <p:ext uri="{BB962C8B-B14F-4D97-AF65-F5344CB8AC3E}">
        <p14:creationId xmlns:p14="http://schemas.microsoft.com/office/powerpoint/2010/main" val="70421926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6591" y="803476"/>
            <a:ext cx="4256469" cy="5724898"/>
          </a:xfrm>
        </p:spPr>
        <p:txBody>
          <a:bodyPr>
            <a:normAutofit/>
          </a:bodyPr>
          <a:lstStyle/>
          <a:p>
            <a:pPr marL="457200" indent="-457200">
              <a:buFont typeface="Arial"/>
              <a:buChar char="•"/>
            </a:pPr>
            <a:r>
              <a:rPr lang="en-US" sz="2800" dirty="0">
                <a:solidFill>
                  <a:srgbClr val="0000FF"/>
                </a:solidFill>
              </a:rPr>
              <a:t>On November 11, 1918 the Germans signed an </a:t>
            </a:r>
            <a:r>
              <a:rPr lang="en-US" sz="2800" u="sng" dirty="0">
                <a:solidFill>
                  <a:srgbClr val="0000FF"/>
                </a:solidFill>
              </a:rPr>
              <a:t>armistice</a:t>
            </a:r>
          </a:p>
          <a:p>
            <a:pPr marL="914400" lvl="1" indent="-457200">
              <a:buFont typeface="Arial"/>
              <a:buChar char="•"/>
            </a:pPr>
            <a:r>
              <a:rPr lang="en-US" sz="2400" dirty="0"/>
              <a:t>The 11</a:t>
            </a:r>
            <a:r>
              <a:rPr lang="en-US" sz="2400" baseline="30000" dirty="0"/>
              <a:t>th</a:t>
            </a:r>
            <a:r>
              <a:rPr lang="en-US" sz="2400" dirty="0"/>
              <a:t> hour, of the 11</a:t>
            </a:r>
            <a:r>
              <a:rPr lang="en-US" sz="2400" baseline="30000" dirty="0"/>
              <a:t>th</a:t>
            </a:r>
            <a:r>
              <a:rPr lang="en-US" sz="2400" dirty="0"/>
              <a:t> day, of the 11</a:t>
            </a:r>
            <a:r>
              <a:rPr lang="en-US" sz="2400" baseline="30000" dirty="0"/>
              <a:t>th</a:t>
            </a:r>
            <a:r>
              <a:rPr lang="en-US" sz="2400" dirty="0"/>
              <a:t> month</a:t>
            </a:r>
          </a:p>
          <a:p>
            <a:pPr marL="914400" lvl="1" indent="-457200">
              <a:buFont typeface="Arial"/>
              <a:buChar char="•"/>
            </a:pPr>
            <a:r>
              <a:rPr lang="en-US" sz="2400" b="0" dirty="0"/>
              <a:t>Germans agreed to surrender their weapons, give up much of their navy, and evacuate occupied territory</a:t>
            </a:r>
          </a:p>
        </p:txBody>
      </p:sp>
      <p:pic>
        <p:nvPicPr>
          <p:cNvPr id="4" name="Picture 3" descr="15.30.gif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3060" y="1432215"/>
            <a:ext cx="4512733" cy="3993569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968E0BCE-94DA-F144-A4A6-29257634A5C8}"/>
              </a:ext>
            </a:extLst>
          </p:cNvPr>
          <p:cNvSpPr txBox="1"/>
          <p:nvPr/>
        </p:nvSpPr>
        <p:spPr>
          <a:xfrm>
            <a:off x="1906073" y="206061"/>
            <a:ext cx="676140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u="sng" dirty="0">
                <a:solidFill>
                  <a:schemeClr val="tx2"/>
                </a:solidFill>
              </a:rPr>
              <a:t>Armistice (truce)- end of War!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DBC8CFC-3F61-0E4B-A87B-EDF1E1D647E6}"/>
              </a:ext>
            </a:extLst>
          </p:cNvPr>
          <p:cNvSpPr txBox="1"/>
          <p:nvPr/>
        </p:nvSpPr>
        <p:spPr>
          <a:xfrm>
            <a:off x="1455313" y="6117465"/>
            <a:ext cx="70318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hlinkClick r:id="rId3"/>
              </a:rPr>
              <a:t>https://www.youtube.com/watch?v=U10ON2aau3g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976265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152718"/>
            <a:ext cx="7958667" cy="1371600"/>
          </a:xfrm>
        </p:spPr>
        <p:txBody>
          <a:bodyPr/>
          <a:lstStyle/>
          <a:p>
            <a:r>
              <a:rPr lang="en-US" dirty="0"/>
              <a:t>What was Wilson’s plan for peace?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7867" y="1524318"/>
            <a:ext cx="8602133" cy="5198215"/>
          </a:xfrm>
        </p:spPr>
        <p:txBody>
          <a:bodyPr>
            <a:normAutofit lnSpcReduction="10000"/>
          </a:bodyPr>
          <a:lstStyle/>
          <a:p>
            <a:pPr marL="457200" indent="-457200">
              <a:buFont typeface="Arial"/>
              <a:buChar char="•"/>
            </a:pPr>
            <a:r>
              <a:rPr lang="en-US" sz="2800" b="0" dirty="0"/>
              <a:t>Wilson promoted that the war was about peace and freedom </a:t>
            </a:r>
            <a:r>
              <a:rPr lang="en-US" sz="2800" b="0" dirty="0">
                <a:sym typeface="Wingdings"/>
              </a:rPr>
              <a:t>after being called out by Lenin that the war was an imperialistic land grab</a:t>
            </a:r>
            <a:endParaRPr lang="en-US" sz="2800" b="0" dirty="0"/>
          </a:p>
          <a:p>
            <a:pPr marL="457200" indent="-457200">
              <a:buFont typeface="Arial"/>
              <a:buChar char="•"/>
            </a:pPr>
            <a:r>
              <a:rPr lang="en-US" sz="2800" u="sng" dirty="0">
                <a:solidFill>
                  <a:srgbClr val="0000FF"/>
                </a:solidFill>
              </a:rPr>
              <a:t>The Fourteen Points</a:t>
            </a:r>
            <a:r>
              <a:rPr lang="en-US" sz="2800" dirty="0">
                <a:solidFill>
                  <a:srgbClr val="0000FF"/>
                </a:solidFill>
              </a:rPr>
              <a:t>: Wilson’s peace plan and post war plan for the world </a:t>
            </a:r>
            <a:r>
              <a:rPr lang="en-US" sz="2800" dirty="0">
                <a:solidFill>
                  <a:srgbClr val="0000FF"/>
                </a:solidFill>
                <a:sym typeface="Wingdings"/>
              </a:rPr>
              <a:t> “peace without victory”</a:t>
            </a:r>
          </a:p>
          <a:p>
            <a:pPr marL="914400" lvl="1" indent="-457200">
              <a:buFont typeface="Arial"/>
              <a:buChar char="•"/>
            </a:pPr>
            <a:r>
              <a:rPr lang="en-US" sz="2400" b="0" dirty="0"/>
              <a:t>Freedom of the seas</a:t>
            </a:r>
          </a:p>
          <a:p>
            <a:pPr marL="914400" lvl="1" indent="-457200">
              <a:buFont typeface="Arial"/>
              <a:buChar char="•"/>
            </a:pPr>
            <a:r>
              <a:rPr lang="en-US" sz="2400" dirty="0"/>
              <a:t>An end to secret treaties and alliances</a:t>
            </a:r>
          </a:p>
          <a:p>
            <a:pPr marL="914400" lvl="1" indent="-457200">
              <a:buFont typeface="Arial"/>
              <a:buChar char="•"/>
            </a:pPr>
            <a:r>
              <a:rPr lang="en-US" sz="2400" b="0" dirty="0"/>
              <a:t>Arms reduction</a:t>
            </a:r>
          </a:p>
          <a:p>
            <a:pPr marL="914400" lvl="1" indent="-457200">
              <a:buFont typeface="Arial"/>
              <a:buChar char="•"/>
            </a:pPr>
            <a:r>
              <a:rPr lang="en-US" sz="2400" dirty="0"/>
              <a:t>Free trade</a:t>
            </a:r>
          </a:p>
          <a:p>
            <a:pPr marL="914400" lvl="1" indent="-457200">
              <a:buFont typeface="Arial"/>
              <a:buChar char="•"/>
            </a:pPr>
            <a:r>
              <a:rPr lang="en-US" sz="2400" b="0" dirty="0"/>
              <a:t>Self-determination for colonies of the Central powers</a:t>
            </a:r>
          </a:p>
          <a:p>
            <a:pPr marL="914400" lvl="1" indent="-457200">
              <a:buFont typeface="Arial"/>
              <a:buChar char="•"/>
            </a:pPr>
            <a:r>
              <a:rPr lang="en-US" sz="2400" dirty="0"/>
              <a:t>The League of Nations</a:t>
            </a:r>
            <a:endParaRPr lang="en-US" sz="2400" b="0" dirty="0"/>
          </a:p>
          <a:p>
            <a:pPr marL="914400" lvl="1" indent="-457200">
              <a:buFont typeface="Arial"/>
              <a:buChar char="•"/>
            </a:pPr>
            <a:endParaRPr lang="en-US" sz="2400" b="0" dirty="0"/>
          </a:p>
          <a:p>
            <a:pPr lvl="1" indent="0">
              <a:buNone/>
            </a:pPr>
            <a:endParaRPr lang="en-US" sz="2400" b="0" dirty="0"/>
          </a:p>
        </p:txBody>
      </p:sp>
    </p:spTree>
    <p:extLst>
      <p:ext uri="{BB962C8B-B14F-4D97-AF65-F5344CB8AC3E}">
        <p14:creationId xmlns:p14="http://schemas.microsoft.com/office/powerpoint/2010/main" val="101336972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237067"/>
            <a:ext cx="8348134" cy="6299199"/>
          </a:xfrm>
        </p:spPr>
        <p:txBody>
          <a:bodyPr>
            <a:normAutofit/>
          </a:bodyPr>
          <a:lstStyle/>
          <a:p>
            <a:pPr marL="457200" indent="-457200">
              <a:buFont typeface="Arial"/>
              <a:buChar char="•"/>
            </a:pPr>
            <a:r>
              <a:rPr lang="en-US" sz="2800" u="sng" dirty="0">
                <a:solidFill>
                  <a:srgbClr val="0000FF"/>
                </a:solidFill>
              </a:rPr>
              <a:t>The Treaty of Versailles </a:t>
            </a:r>
          </a:p>
          <a:p>
            <a:pPr marL="914400" lvl="1" indent="-457200">
              <a:buFont typeface="Arial"/>
              <a:buChar char="•"/>
            </a:pPr>
            <a:r>
              <a:rPr lang="en-US" sz="2400" b="1" dirty="0">
                <a:solidFill>
                  <a:srgbClr val="0000FF"/>
                </a:solidFill>
              </a:rPr>
              <a:t>Peace Conference (Jan. 1919) at Palace of Versailles</a:t>
            </a:r>
          </a:p>
          <a:p>
            <a:pPr marL="1600200" lvl="2" indent="-457200">
              <a:buFont typeface="Arial"/>
              <a:buChar char="•"/>
            </a:pPr>
            <a:r>
              <a:rPr lang="en-US" sz="2200" dirty="0"/>
              <a:t>Representative from all participating Allied nations</a:t>
            </a:r>
          </a:p>
          <a:p>
            <a:pPr marL="1600200" lvl="2" indent="-457200">
              <a:buFont typeface="Arial"/>
              <a:buChar char="•"/>
            </a:pPr>
            <a:r>
              <a:rPr lang="en-US" sz="2200" b="1" dirty="0">
                <a:solidFill>
                  <a:srgbClr val="0000FF"/>
                </a:solidFill>
              </a:rPr>
              <a:t>Wilson became the first US President to travel abroad for diplomatic conference</a:t>
            </a:r>
          </a:p>
          <a:p>
            <a:pPr marL="1600200" lvl="2" indent="-457200">
              <a:buFont typeface="Arial"/>
              <a:buChar char="•"/>
            </a:pPr>
            <a:r>
              <a:rPr lang="en-US" sz="2200" dirty="0"/>
              <a:t>Republicans criticized Wilson for lack of Republicans at conference</a:t>
            </a:r>
          </a:p>
          <a:p>
            <a:pPr marL="914400" lvl="1" indent="-457200">
              <a:buFont typeface="Arial"/>
              <a:buChar char="•"/>
            </a:pPr>
            <a:r>
              <a:rPr lang="en-US" sz="2400" b="1" dirty="0">
                <a:solidFill>
                  <a:srgbClr val="0000FF"/>
                </a:solidFill>
              </a:rPr>
              <a:t>The Big Four: leaders of the four major powers at the Peace Conference</a:t>
            </a:r>
          </a:p>
          <a:p>
            <a:pPr marL="1600200" lvl="2" indent="-457200">
              <a:buFont typeface="Arial"/>
              <a:buChar char="•"/>
            </a:pPr>
            <a:r>
              <a:rPr lang="en-US" sz="2200" dirty="0"/>
              <a:t>David Lloyd George: Great Britain</a:t>
            </a:r>
          </a:p>
          <a:p>
            <a:pPr marL="1600200" lvl="2" indent="-457200">
              <a:buFont typeface="Arial"/>
              <a:buChar char="•"/>
            </a:pPr>
            <a:r>
              <a:rPr lang="en-US" sz="2200" dirty="0"/>
              <a:t>Georges Clemenceau: France</a:t>
            </a:r>
          </a:p>
          <a:p>
            <a:pPr marL="1600200" lvl="2" indent="-457200">
              <a:buFont typeface="Arial"/>
              <a:buChar char="•"/>
            </a:pPr>
            <a:r>
              <a:rPr lang="en-US" sz="2200" dirty="0"/>
              <a:t>Vittorio Orlando: Italy</a:t>
            </a:r>
          </a:p>
          <a:p>
            <a:pPr marL="1600200" lvl="2" indent="-457200">
              <a:buFont typeface="Arial"/>
              <a:buChar char="•"/>
            </a:pPr>
            <a:r>
              <a:rPr lang="en-US" sz="2200" dirty="0"/>
              <a:t>Woodrow Wilson: U.S.</a:t>
            </a:r>
          </a:p>
          <a:p>
            <a:pPr marL="1600200" lvl="2" indent="-457200">
              <a:buFont typeface="Arial"/>
              <a:buChar char="•"/>
            </a:pPr>
            <a:endParaRPr lang="en-US" sz="2200" b="0" dirty="0"/>
          </a:p>
        </p:txBody>
      </p:sp>
    </p:spTree>
    <p:extLst>
      <p:ext uri="{BB962C8B-B14F-4D97-AF65-F5344CB8AC3E}">
        <p14:creationId xmlns:p14="http://schemas.microsoft.com/office/powerpoint/2010/main" val="216743009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237067"/>
            <a:ext cx="8398933" cy="6451599"/>
          </a:xfrm>
        </p:spPr>
        <p:txBody>
          <a:bodyPr>
            <a:normAutofit/>
          </a:bodyPr>
          <a:lstStyle/>
          <a:p>
            <a:pPr marL="800100" lvl="1" indent="-342900">
              <a:buFont typeface="Arial"/>
              <a:buChar char="•"/>
            </a:pPr>
            <a:r>
              <a:rPr lang="en-US" sz="2400" b="0" dirty="0"/>
              <a:t>Conflict between Wilson and the Big Four</a:t>
            </a:r>
          </a:p>
          <a:p>
            <a:pPr marL="1485900" lvl="2" indent="-342900">
              <a:buFont typeface="Arial"/>
              <a:buChar char="•"/>
            </a:pPr>
            <a:r>
              <a:rPr lang="en-US" sz="2200" b="1" dirty="0">
                <a:solidFill>
                  <a:srgbClr val="0000FF"/>
                </a:solidFill>
              </a:rPr>
              <a:t>European leaders of Big Four pushed for treaty that punished Germany and compensated the Allies for their loses</a:t>
            </a:r>
          </a:p>
          <a:p>
            <a:pPr marL="1485900" lvl="2" indent="-342900">
              <a:buFont typeface="Arial"/>
              <a:buChar char="•"/>
            </a:pPr>
            <a:r>
              <a:rPr lang="en-US" sz="2200" b="1" dirty="0">
                <a:solidFill>
                  <a:srgbClr val="0000FF"/>
                </a:solidFill>
              </a:rPr>
              <a:t>Wilson wanted to implement his “peace without victory” with his Fourteen Points</a:t>
            </a:r>
          </a:p>
          <a:p>
            <a:pPr marL="1485900" lvl="2" indent="-342900">
              <a:buFont typeface="Arial"/>
              <a:buChar char="•"/>
            </a:pPr>
            <a:r>
              <a:rPr lang="en-US" sz="2200" b="1" dirty="0">
                <a:solidFill>
                  <a:srgbClr val="0000FF"/>
                </a:solidFill>
              </a:rPr>
              <a:t>Wilson agreed to compromise on most of his Fourteen Points in exchange for acceptance of the League of Nations</a:t>
            </a:r>
          </a:p>
          <a:p>
            <a:pPr lvl="1" indent="0">
              <a:buNone/>
            </a:pPr>
            <a:endParaRPr lang="en-US" sz="2400" b="0" dirty="0"/>
          </a:p>
        </p:txBody>
      </p:sp>
      <p:pic>
        <p:nvPicPr>
          <p:cNvPr id="6" name="Picture 5" descr="15.32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6665" y="3325091"/>
            <a:ext cx="4221465" cy="29880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488879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152718"/>
            <a:ext cx="8144933" cy="1371600"/>
          </a:xfrm>
        </p:spPr>
        <p:txBody>
          <a:bodyPr/>
          <a:lstStyle/>
          <a:p>
            <a:r>
              <a:rPr lang="en-US" dirty="0"/>
              <a:t>What were the terms of the Treaty of Versailles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6264" y="1524318"/>
            <a:ext cx="8686801" cy="5333682"/>
          </a:xfrm>
        </p:spPr>
        <p:txBody>
          <a:bodyPr>
            <a:normAutofit lnSpcReduction="10000"/>
          </a:bodyPr>
          <a:lstStyle/>
          <a:p>
            <a:pPr marL="457200" indent="-457200">
              <a:buFont typeface="Arial"/>
              <a:buChar char="•"/>
            </a:pPr>
            <a:r>
              <a:rPr lang="en-US" sz="2600" dirty="0">
                <a:solidFill>
                  <a:srgbClr val="0000FF"/>
                </a:solidFill>
              </a:rPr>
              <a:t>Germany was disarmed and stripped of its colonies</a:t>
            </a:r>
          </a:p>
          <a:p>
            <a:pPr marL="457200" indent="-457200">
              <a:buFont typeface="Arial"/>
              <a:buChar char="•"/>
            </a:pPr>
            <a:r>
              <a:rPr lang="en-US" sz="2600" b="0" dirty="0"/>
              <a:t>Germany was forced to admit guilt for the war and accept French occupation of the Rhineland for 15 years</a:t>
            </a:r>
          </a:p>
          <a:p>
            <a:pPr marL="457200" indent="-457200">
              <a:buFont typeface="Arial"/>
              <a:buChar char="•"/>
            </a:pPr>
            <a:r>
              <a:rPr lang="en-US" sz="2600" dirty="0">
                <a:solidFill>
                  <a:srgbClr val="0000FF"/>
                </a:solidFill>
              </a:rPr>
              <a:t>Germany was forced to pay reparations to Britain and France</a:t>
            </a:r>
          </a:p>
          <a:p>
            <a:pPr marL="457200" indent="-457200">
              <a:buFont typeface="Arial"/>
              <a:buChar char="•"/>
            </a:pPr>
            <a:r>
              <a:rPr lang="en-US" sz="2600" b="0" dirty="0"/>
              <a:t>Estonia, Latvia, Lithuania, Finland, Poland, Czechoslovakia, and Yugoslavia were established as independent nations</a:t>
            </a:r>
          </a:p>
          <a:p>
            <a:pPr marL="457200" indent="-457200">
              <a:buFont typeface="Arial"/>
              <a:buChar char="•"/>
            </a:pPr>
            <a:r>
              <a:rPr lang="en-US" sz="2600" dirty="0">
                <a:solidFill>
                  <a:srgbClr val="0000FF"/>
                </a:solidFill>
              </a:rPr>
              <a:t>Signers of the treaty would join </a:t>
            </a:r>
            <a:r>
              <a:rPr lang="en-US" sz="2600" u="sng" dirty="0">
                <a:solidFill>
                  <a:srgbClr val="0000FF"/>
                </a:solidFill>
              </a:rPr>
              <a:t>League of Nations </a:t>
            </a:r>
            <a:r>
              <a:rPr lang="en-US" sz="2600" dirty="0">
                <a:solidFill>
                  <a:srgbClr val="0000FF"/>
                </a:solidFill>
                <a:sym typeface="Wingdings"/>
              </a:rPr>
              <a:t> international peacekeeping organization</a:t>
            </a:r>
            <a:endParaRPr lang="en-US" sz="2600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445388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ssential">
  <a:themeElements>
    <a:clrScheme name="Essential">
      <a:dk1>
        <a:srgbClr val="000000"/>
      </a:dk1>
      <a:lt1>
        <a:srgbClr val="FFFFFF"/>
      </a:lt1>
      <a:dk2>
        <a:srgbClr val="D1282E"/>
      </a:dk2>
      <a:lt2>
        <a:srgbClr val="C8C8B1"/>
      </a:lt2>
      <a:accent1>
        <a:srgbClr val="7A7A7A"/>
      </a:accent1>
      <a:accent2>
        <a:srgbClr val="F5C201"/>
      </a:accent2>
      <a:accent3>
        <a:srgbClr val="526DB0"/>
      </a:accent3>
      <a:accent4>
        <a:srgbClr val="989AAC"/>
      </a:accent4>
      <a:accent5>
        <a:srgbClr val="DC5924"/>
      </a:accent5>
      <a:accent6>
        <a:srgbClr val="B4B392"/>
      </a:accent6>
      <a:hlink>
        <a:srgbClr val="CC9900"/>
      </a:hlink>
      <a:folHlink>
        <a:srgbClr val="969696"/>
      </a:folHlink>
    </a:clrScheme>
    <a:fontScheme name="Essential">
      <a:majorFont>
        <a:latin typeface="Arial Black"/>
        <a:ea typeface=""/>
        <a:cs typeface=""/>
        <a:font script="Jpan" typeface="ＭＳ Ｐゴシック"/>
        <a:font script="Hang" typeface="HY견고딕"/>
        <a:font script="Hans" typeface="微软雅黑"/>
        <a:font script="Hant" typeface="微軟正黑體"/>
        <a:font script="Arab" typeface="Tahoma"/>
        <a:font script="Hebr" typeface="Ta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sential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250000"/>
              </a:schemeClr>
            </a:gs>
            <a:gs pos="35000">
              <a:schemeClr val="phClr">
                <a:tint val="47000"/>
                <a:satMod val="275000"/>
              </a:schemeClr>
            </a:gs>
            <a:gs pos="100000">
              <a:schemeClr val="phClr">
                <a:tint val="25000"/>
                <a:satMod val="300000"/>
              </a:schemeClr>
            </a:gs>
          </a:gsLst>
          <a:lin ang="16200000" scaled="1"/>
        </a:gradFill>
        <a:solidFill>
          <a:schemeClr val="phClr">
            <a:satMod val="110000"/>
          </a:schemeClr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4127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9999" dist="23000" algn="bl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19050" algn="bl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l"/>
          </a:scene3d>
          <a:sp3d prstMaterial="plastic">
            <a:bevelT w="38100" h="31750"/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6000"/>
              </a:schemeClr>
              <a:schemeClr val="phClr">
                <a:shade val="94000"/>
              </a:schemeClr>
            </a:duotone>
          </a:blip>
          <a:tile tx="0" ty="0" sx="100000" sy="100000" flip="none" algn="tl"/>
        </a:blipFill>
        <a:gradFill rotWithShape="1">
          <a:gsLst>
            <a:gs pos="0">
              <a:schemeClr val="phClr">
                <a:tint val="84000"/>
                <a:satMod val="110000"/>
              </a:schemeClr>
            </a:gs>
            <a:gs pos="44000">
              <a:schemeClr val="phClr">
                <a:tint val="93000"/>
                <a:satMod val="115000"/>
              </a:schemeClr>
            </a:gs>
            <a:gs pos="100000">
              <a:schemeClr val="phClr">
                <a:tint val="100000"/>
                <a:shade val="59000"/>
                <a:satMod val="120000"/>
              </a:schemeClr>
            </a:gs>
          </a:gsLst>
          <a:path path="circle">
            <a:fillToRect l="40000" t="60000" r="60000" b="4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Essential.thmx</Template>
  <TotalTime>5593</TotalTime>
  <Words>800</Words>
  <Application>Microsoft Macintosh PowerPoint</Application>
  <PresentationFormat>On-screen Show (4:3)</PresentationFormat>
  <Paragraphs>109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8" baseType="lpstr">
      <vt:lpstr>Arial</vt:lpstr>
      <vt:lpstr>Arial Black</vt:lpstr>
      <vt:lpstr>Essential</vt:lpstr>
      <vt:lpstr>WWI Christmas truce</vt:lpstr>
      <vt:lpstr> Wilson, War &amp; Peace</vt:lpstr>
      <vt:lpstr>PowerPoint Presentation</vt:lpstr>
      <vt:lpstr>How Was the U.S. Armed forces used in WWI?</vt:lpstr>
      <vt:lpstr>PowerPoint Presentation</vt:lpstr>
      <vt:lpstr>What was Wilson’s plan for peace?</vt:lpstr>
      <vt:lpstr>PowerPoint Presentation</vt:lpstr>
      <vt:lpstr>PowerPoint Presentation</vt:lpstr>
      <vt:lpstr>What were the terms of the Treaty of Versailles</vt:lpstr>
      <vt:lpstr>How did Wilson struggle to ratify the treaty of Versailles?</vt:lpstr>
      <vt:lpstr>PowerPoint Presentation</vt:lpstr>
      <vt:lpstr>warren G. Harding</vt:lpstr>
      <vt:lpstr>Match the people:</vt:lpstr>
      <vt:lpstr>Answer key</vt:lpstr>
      <vt:lpstr>Review: Family Feud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CH. 15.3 Wilson, War, and Peace</dc:title>
  <dc:creator>Ryan Abrams</dc:creator>
  <cp:lastModifiedBy>Taylor Hunter</cp:lastModifiedBy>
  <cp:revision>24</cp:revision>
  <dcterms:created xsi:type="dcterms:W3CDTF">2016-02-22T14:25:10Z</dcterms:created>
  <dcterms:modified xsi:type="dcterms:W3CDTF">2019-03-15T15:15:54Z</dcterms:modified>
</cp:coreProperties>
</file>