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6"/>
  </p:notesMasterIdLst>
  <p:sldIdLst>
    <p:sldId id="265" r:id="rId2"/>
    <p:sldId id="266" r:id="rId3"/>
    <p:sldId id="256" r:id="rId4"/>
    <p:sldId id="257" r:id="rId5"/>
    <p:sldId id="258" r:id="rId6"/>
    <p:sldId id="259" r:id="rId7"/>
    <p:sldId id="260" r:id="rId8"/>
    <p:sldId id="261" r:id="rId9"/>
    <p:sldId id="262" r:id="rId10"/>
    <p:sldId id="263" r:id="rId11"/>
    <p:sldId id="269" r:id="rId12"/>
    <p:sldId id="264" r:id="rId13"/>
    <p:sldId id="268"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50"/>
    <p:restoredTop sz="94737"/>
  </p:normalViewPr>
  <p:slideViewPr>
    <p:cSldViewPr snapToGrid="0" snapToObjects="1">
      <p:cViewPr varScale="1">
        <p:scale>
          <a:sx n="85" d="100"/>
          <a:sy n="85" d="100"/>
        </p:scale>
        <p:origin x="5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CE10A7-B916-E64D-90C7-236BDBEDC380}" type="datetimeFigureOut">
              <a:rPr lang="en-US" smtClean="0"/>
              <a:t>3/13/19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AC815F-83A9-3F4E-AADE-3B252BB97A43}" type="slidenum">
              <a:rPr lang="en-US" smtClean="0"/>
              <a:t>‹#›</a:t>
            </a:fld>
            <a:endParaRPr lang="en-US"/>
          </a:p>
        </p:txBody>
      </p:sp>
    </p:spTree>
    <p:extLst>
      <p:ext uri="{BB962C8B-B14F-4D97-AF65-F5344CB8AC3E}">
        <p14:creationId xmlns:p14="http://schemas.microsoft.com/office/powerpoint/2010/main" val="130588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AC815F-83A9-3F4E-AADE-3B252BB97A43}" type="slidenum">
              <a:rPr lang="en-US" smtClean="0"/>
              <a:t>13</a:t>
            </a:fld>
            <a:endParaRPr lang="en-US"/>
          </a:p>
        </p:txBody>
      </p:sp>
    </p:spTree>
    <p:extLst>
      <p:ext uri="{BB962C8B-B14F-4D97-AF65-F5344CB8AC3E}">
        <p14:creationId xmlns:p14="http://schemas.microsoft.com/office/powerpoint/2010/main" val="140784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March 11,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131F9E-604E-4343-9F29-EF72E8231CAD}" type="datetime4">
              <a:rPr lang="en-US" smtClean="0"/>
              <a:pPr/>
              <a:t>March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8E1CE-37F8-4102-8DF9-852A0A51F293}" type="datetime4">
              <a:rPr lang="en-US" smtClean="0"/>
              <a:pPr/>
              <a:t>March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March 11,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March 11, 2019</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March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March 11,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9EC054-3869-4501-B163-1BBFDE8DCE04}" type="datetime4">
              <a:rPr lang="en-US" smtClean="0"/>
              <a:pPr/>
              <a:t>March 11, 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March 11,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March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March 11,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March 11,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tiff"/><Relationship Id="rId1" Type="http://schemas.openxmlformats.org/officeDocument/2006/relationships/slideLayout" Target="../slideLayouts/slideLayout2.xml"/><Relationship Id="rId4" Type="http://schemas.openxmlformats.org/officeDocument/2006/relationships/image" Target="../media/image5.tiff"/></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lOLlDSbe4y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8215-A16F-0F4A-87A4-95130D2A74A9}"/>
              </a:ext>
            </a:extLst>
          </p:cNvPr>
          <p:cNvSpPr>
            <a:spLocks noGrp="1"/>
          </p:cNvSpPr>
          <p:nvPr>
            <p:ph type="title"/>
          </p:nvPr>
        </p:nvSpPr>
        <p:spPr/>
        <p:txBody>
          <a:bodyPr/>
          <a:lstStyle/>
          <a:p>
            <a:r>
              <a:rPr lang="en-US" dirty="0"/>
              <a:t>Bell Ringer #8</a:t>
            </a:r>
            <a:br>
              <a:rPr lang="en-US" dirty="0"/>
            </a:br>
            <a:r>
              <a:rPr lang="en-US" sz="2800" dirty="0"/>
              <a:t>3/12/19</a:t>
            </a:r>
          </a:p>
        </p:txBody>
      </p:sp>
      <p:sp>
        <p:nvSpPr>
          <p:cNvPr id="3" name="Content Placeholder 2">
            <a:extLst>
              <a:ext uri="{FF2B5EF4-FFF2-40B4-BE49-F238E27FC236}">
                <a16:creationId xmlns:a16="http://schemas.microsoft.com/office/drawing/2014/main" id="{0BFD2CA7-7450-B646-9E9C-AB2C6FFBD643}"/>
              </a:ext>
            </a:extLst>
          </p:cNvPr>
          <p:cNvSpPr>
            <a:spLocks noGrp="1"/>
          </p:cNvSpPr>
          <p:nvPr>
            <p:ph idx="1"/>
          </p:nvPr>
        </p:nvSpPr>
        <p:spPr/>
        <p:txBody>
          <a:bodyPr/>
          <a:lstStyle/>
          <a:p>
            <a:pPr marL="457200" indent="-457200">
              <a:buFont typeface="+mj-lt"/>
              <a:buAutoNum type="arabicPeriod"/>
            </a:pPr>
            <a:r>
              <a:rPr lang="en-US" dirty="0"/>
              <a:t>What event was most influential in turning American public opinion against Germany?</a:t>
            </a:r>
          </a:p>
          <a:p>
            <a:pPr marL="914400" lvl="1" indent="-457200">
              <a:buFont typeface="+mj-lt"/>
              <a:buAutoNum type="arabicPeriod"/>
            </a:pPr>
            <a:r>
              <a:rPr lang="en-US" dirty="0"/>
              <a:t>Assassination of Francis Ferdinand</a:t>
            </a:r>
          </a:p>
          <a:p>
            <a:pPr marL="914400" lvl="1" indent="-457200">
              <a:buFont typeface="+mj-lt"/>
              <a:buAutoNum type="arabicPeriod"/>
            </a:pPr>
            <a:r>
              <a:rPr lang="en-US" dirty="0"/>
              <a:t>Unrestricted submarine warfare</a:t>
            </a:r>
          </a:p>
          <a:p>
            <a:pPr marL="914400" lvl="1" indent="-457200">
              <a:buFont typeface="+mj-lt"/>
              <a:buAutoNum type="arabicPeriod"/>
            </a:pPr>
            <a:r>
              <a:rPr lang="en-US" dirty="0"/>
              <a:t>Creation of the Central Powers</a:t>
            </a:r>
          </a:p>
          <a:p>
            <a:pPr marL="457200" indent="-457200">
              <a:buFont typeface="+mj-lt"/>
              <a:buAutoNum type="arabicPeriod"/>
            </a:pPr>
            <a:r>
              <a:rPr lang="en-US" dirty="0"/>
              <a:t>What nations made up the Allied Powers at the outbreak of the First World War?</a:t>
            </a:r>
          </a:p>
          <a:p>
            <a:pPr marL="914400" lvl="1" indent="-457200">
              <a:buFont typeface="+mj-lt"/>
              <a:buAutoNum type="arabicPeriod"/>
            </a:pPr>
            <a:r>
              <a:rPr lang="en-US" dirty="0"/>
              <a:t>Germany, Austria Hungary, Italy</a:t>
            </a:r>
          </a:p>
          <a:p>
            <a:pPr marL="914400" lvl="1" indent="-457200">
              <a:buFont typeface="+mj-lt"/>
              <a:buAutoNum type="arabicPeriod"/>
            </a:pPr>
            <a:r>
              <a:rPr lang="en-US" dirty="0"/>
              <a:t>G.B., France, Ottoman Empire</a:t>
            </a:r>
          </a:p>
          <a:p>
            <a:pPr marL="914400" lvl="1" indent="-457200">
              <a:buFont typeface="+mj-lt"/>
              <a:buAutoNum type="arabicPeriod"/>
            </a:pPr>
            <a:r>
              <a:rPr lang="en-US" dirty="0"/>
              <a:t>G.B., France, Russia </a:t>
            </a:r>
          </a:p>
          <a:p>
            <a:pPr marL="457200" indent="-457200">
              <a:buFont typeface="+mj-lt"/>
              <a:buAutoNum type="arabicPeriod"/>
            </a:pPr>
            <a:r>
              <a:rPr lang="en-US" dirty="0"/>
              <a:t>Why did president Wilson ask Congress to declare war?</a:t>
            </a:r>
          </a:p>
          <a:p>
            <a:pPr marL="457200" indent="-457200">
              <a:buFont typeface="+mj-lt"/>
              <a:buAutoNum type="arabicPeriod"/>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970152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847173" cy="1371600"/>
          </a:xfrm>
        </p:spPr>
        <p:txBody>
          <a:bodyPr/>
          <a:lstStyle/>
          <a:p>
            <a:r>
              <a:rPr lang="en-US" dirty="0"/>
              <a:t>How did the U.S. Build its armed forces for WWI?</a:t>
            </a:r>
          </a:p>
        </p:txBody>
      </p:sp>
      <p:sp>
        <p:nvSpPr>
          <p:cNvPr id="3" name="Content Placeholder 2"/>
          <p:cNvSpPr>
            <a:spLocks noGrp="1"/>
          </p:cNvSpPr>
          <p:nvPr>
            <p:ph idx="1"/>
          </p:nvPr>
        </p:nvSpPr>
        <p:spPr>
          <a:xfrm>
            <a:off x="332509" y="1413164"/>
            <a:ext cx="8306043" cy="5137761"/>
          </a:xfrm>
        </p:spPr>
        <p:txBody>
          <a:bodyPr>
            <a:normAutofit/>
          </a:bodyPr>
          <a:lstStyle/>
          <a:p>
            <a:pPr marL="457200" indent="-457200">
              <a:buFont typeface="Arial"/>
              <a:buChar char="•"/>
            </a:pPr>
            <a:r>
              <a:rPr lang="en-US" u="sng" dirty="0">
                <a:solidFill>
                  <a:srgbClr val="0000FF"/>
                </a:solidFill>
              </a:rPr>
              <a:t>Selective Service Act</a:t>
            </a:r>
          </a:p>
          <a:p>
            <a:pPr marL="914400" lvl="1" indent="-457200">
              <a:buFont typeface="Arial"/>
              <a:buChar char="•"/>
            </a:pPr>
            <a:r>
              <a:rPr lang="en-US" sz="1800" b="1" dirty="0">
                <a:solidFill>
                  <a:srgbClr val="0000FF"/>
                </a:solidFill>
              </a:rPr>
              <a:t>Required all men 21-30 to register for the draft</a:t>
            </a:r>
          </a:p>
          <a:p>
            <a:pPr marL="914400" lvl="1" indent="-457200">
              <a:buFont typeface="Arial"/>
              <a:buChar char="•"/>
            </a:pPr>
            <a:r>
              <a:rPr lang="en-US" sz="1800" b="1" dirty="0">
                <a:solidFill>
                  <a:srgbClr val="0000FF"/>
                </a:solidFill>
              </a:rPr>
              <a:t>Draftees were selected by lottery</a:t>
            </a:r>
          </a:p>
          <a:p>
            <a:pPr marL="914400" lvl="1" indent="-457200">
              <a:buFont typeface="Arial"/>
              <a:buChar char="•"/>
            </a:pPr>
            <a:r>
              <a:rPr lang="en-US" sz="1800" b="1" dirty="0">
                <a:solidFill>
                  <a:srgbClr val="0000FF"/>
                </a:solidFill>
              </a:rPr>
              <a:t>2.8 million soldiers were drafter (out of 4.7 million)</a:t>
            </a:r>
          </a:p>
          <a:p>
            <a:pPr lvl="1" indent="0">
              <a:buNone/>
            </a:pPr>
            <a:endParaRPr lang="en-US" sz="1800" b="1" dirty="0">
              <a:solidFill>
                <a:srgbClr val="0000FF"/>
              </a:solidFill>
            </a:endParaRPr>
          </a:p>
          <a:p>
            <a:pPr marL="457200" indent="-457200">
              <a:buFont typeface="Arial"/>
              <a:buChar char="•"/>
            </a:pPr>
            <a:r>
              <a:rPr lang="en-US" b="0" dirty="0"/>
              <a:t>2 million U.S. soldiers (dough boys) were sent overseas to fight with Allies</a:t>
            </a:r>
          </a:p>
          <a:p>
            <a:endParaRPr lang="en-US" b="0" dirty="0"/>
          </a:p>
          <a:p>
            <a:pPr marL="457200" indent="-457200">
              <a:buFont typeface="Arial"/>
              <a:buChar char="•"/>
            </a:pPr>
            <a:r>
              <a:rPr lang="en-US" dirty="0">
                <a:solidFill>
                  <a:srgbClr val="0000FF"/>
                </a:solidFill>
              </a:rPr>
              <a:t>African Americans</a:t>
            </a:r>
          </a:p>
          <a:p>
            <a:pPr marL="914400" lvl="1" indent="-457200">
              <a:buFont typeface="Arial"/>
              <a:buChar char="•"/>
            </a:pPr>
            <a:r>
              <a:rPr lang="en-US" sz="1800" b="1" dirty="0"/>
              <a:t>Almost 400k African Americans served in WWI</a:t>
            </a:r>
          </a:p>
          <a:p>
            <a:pPr marL="914400" lvl="1" indent="-457200">
              <a:buFont typeface="Arial"/>
              <a:buChar char="•"/>
            </a:pPr>
            <a:r>
              <a:rPr lang="en-US" sz="1800" b="0" dirty="0"/>
              <a:t>Served in integrated units</a:t>
            </a:r>
          </a:p>
          <a:p>
            <a:pPr marL="914400" lvl="1" indent="-457200">
              <a:buFont typeface="Arial"/>
              <a:buChar char="•"/>
            </a:pPr>
            <a:r>
              <a:rPr lang="en-US" sz="1800" b="1" dirty="0">
                <a:solidFill>
                  <a:srgbClr val="0000FF"/>
                </a:solidFill>
              </a:rPr>
              <a:t>Du Bois believed service of African Americans were lead to equality after the war</a:t>
            </a:r>
          </a:p>
          <a:p>
            <a:pPr marL="914400" lvl="1" indent="-457200">
              <a:buFont typeface="Arial"/>
              <a:buChar char="•"/>
            </a:pPr>
            <a:endParaRPr lang="en-US" sz="2400" b="0" dirty="0"/>
          </a:p>
        </p:txBody>
      </p:sp>
    </p:spTree>
    <p:extLst>
      <p:ext uri="{BB962C8B-B14F-4D97-AF65-F5344CB8AC3E}">
        <p14:creationId xmlns:p14="http://schemas.microsoft.com/office/powerpoint/2010/main" val="106592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A4C53-C46E-374E-A775-A27E6E940486}"/>
              </a:ext>
            </a:extLst>
          </p:cNvPr>
          <p:cNvSpPr>
            <a:spLocks noGrp="1"/>
          </p:cNvSpPr>
          <p:nvPr>
            <p:ph type="title"/>
          </p:nvPr>
        </p:nvSpPr>
        <p:spPr>
          <a:xfrm>
            <a:off x="348521" y="-89941"/>
            <a:ext cx="7907311" cy="1371600"/>
          </a:xfrm>
        </p:spPr>
        <p:txBody>
          <a:bodyPr/>
          <a:lstStyle/>
          <a:p>
            <a:r>
              <a:rPr lang="en-US" dirty="0"/>
              <a:t>Battle of Meuse-Argonne</a:t>
            </a:r>
          </a:p>
        </p:txBody>
      </p:sp>
      <p:sp>
        <p:nvSpPr>
          <p:cNvPr id="3" name="Content Placeholder 2">
            <a:extLst>
              <a:ext uri="{FF2B5EF4-FFF2-40B4-BE49-F238E27FC236}">
                <a16:creationId xmlns:a16="http://schemas.microsoft.com/office/drawing/2014/main" id="{68FEA127-B81F-7647-A9F1-738508156707}"/>
              </a:ext>
            </a:extLst>
          </p:cNvPr>
          <p:cNvSpPr>
            <a:spLocks noGrp="1"/>
          </p:cNvSpPr>
          <p:nvPr>
            <p:ph idx="1"/>
          </p:nvPr>
        </p:nvSpPr>
        <p:spPr>
          <a:xfrm>
            <a:off x="457199" y="1407827"/>
            <a:ext cx="4234722" cy="4373563"/>
          </a:xfrm>
        </p:spPr>
        <p:txBody>
          <a:bodyPr>
            <a:normAutofit/>
          </a:bodyPr>
          <a:lstStyle/>
          <a:p>
            <a:pPr marL="342900" indent="-342900">
              <a:buFont typeface="Arial" panose="020B0604020202020204" pitchFamily="34" charset="0"/>
              <a:buChar char="•"/>
            </a:pPr>
            <a:r>
              <a:rPr lang="en-US" b="0" dirty="0"/>
              <a:t>AKA </a:t>
            </a:r>
            <a:r>
              <a:rPr lang="en-US" u="sng" dirty="0">
                <a:solidFill>
                  <a:srgbClr val="0070C0"/>
                </a:solidFill>
              </a:rPr>
              <a:t>Meuse-Argonne Offensive</a:t>
            </a:r>
          </a:p>
          <a:p>
            <a:pPr marL="342900" indent="-342900">
              <a:buFont typeface="Arial" panose="020B0604020202020204" pitchFamily="34" charset="0"/>
              <a:buChar char="•"/>
            </a:pPr>
            <a:r>
              <a:rPr lang="en-US" b="0" dirty="0"/>
              <a:t>Sept. 26, 1918- Nov. 11, 1918</a:t>
            </a:r>
          </a:p>
          <a:p>
            <a:pPr marL="342900" indent="-342900">
              <a:buFont typeface="Arial" panose="020B0604020202020204" pitchFamily="34" charset="0"/>
              <a:buChar char="•"/>
            </a:pPr>
            <a:r>
              <a:rPr lang="en-US" b="0" dirty="0"/>
              <a:t>The Meuse-Argonne Offensive was a major part of the final Allied offensive of WWI</a:t>
            </a:r>
          </a:p>
          <a:p>
            <a:pPr marL="342900" indent="-342900">
              <a:buFont typeface="Arial" panose="020B0604020202020204" pitchFamily="34" charset="0"/>
              <a:buChar char="•"/>
            </a:pPr>
            <a:r>
              <a:rPr lang="en-US" b="0" dirty="0"/>
              <a:t>Stretched along the entire Western Front. </a:t>
            </a:r>
          </a:p>
          <a:p>
            <a:pPr marL="342900" indent="-342900">
              <a:buFont typeface="Arial" panose="020B0604020202020204" pitchFamily="34" charset="0"/>
              <a:buChar char="•"/>
            </a:pPr>
            <a:r>
              <a:rPr lang="en-US" b="0" dirty="0">
                <a:solidFill>
                  <a:srgbClr val="0070C0"/>
                </a:solidFill>
              </a:rPr>
              <a:t>Most lethal American battle by estimated number of Americans killed (26,277 killed)</a:t>
            </a:r>
            <a:endParaRPr lang="en-US" sz="2400" dirty="0">
              <a:solidFill>
                <a:srgbClr val="0070C0"/>
              </a:solidFill>
            </a:endParaRPr>
          </a:p>
        </p:txBody>
      </p:sp>
      <p:pic>
        <p:nvPicPr>
          <p:cNvPr id="6" name="Picture 5">
            <a:extLst>
              <a:ext uri="{FF2B5EF4-FFF2-40B4-BE49-F238E27FC236}">
                <a16:creationId xmlns:a16="http://schemas.microsoft.com/office/drawing/2014/main" id="{C6C3D7A6-8937-5E45-BDB4-64970E771671}"/>
              </a:ext>
            </a:extLst>
          </p:cNvPr>
          <p:cNvPicPr>
            <a:picLocks noChangeAspect="1"/>
          </p:cNvPicPr>
          <p:nvPr/>
        </p:nvPicPr>
        <p:blipFill>
          <a:blip r:embed="rId2"/>
          <a:stretch>
            <a:fillRect/>
          </a:stretch>
        </p:blipFill>
        <p:spPr>
          <a:xfrm>
            <a:off x="4691921" y="1246368"/>
            <a:ext cx="3576592" cy="2765897"/>
          </a:xfrm>
          <a:prstGeom prst="rect">
            <a:avLst/>
          </a:prstGeom>
        </p:spPr>
      </p:pic>
      <p:pic>
        <p:nvPicPr>
          <p:cNvPr id="7" name="Picture 6">
            <a:extLst>
              <a:ext uri="{FF2B5EF4-FFF2-40B4-BE49-F238E27FC236}">
                <a16:creationId xmlns:a16="http://schemas.microsoft.com/office/drawing/2014/main" id="{36CEBD8C-482F-0541-A55C-FF316EEEF808}"/>
              </a:ext>
            </a:extLst>
          </p:cNvPr>
          <p:cNvPicPr>
            <a:picLocks noChangeAspect="1"/>
          </p:cNvPicPr>
          <p:nvPr/>
        </p:nvPicPr>
        <p:blipFill>
          <a:blip r:embed="rId3"/>
          <a:stretch>
            <a:fillRect/>
          </a:stretch>
        </p:blipFill>
        <p:spPr>
          <a:xfrm>
            <a:off x="4698905" y="2763856"/>
            <a:ext cx="3814581" cy="2496817"/>
          </a:xfrm>
          <a:prstGeom prst="rect">
            <a:avLst/>
          </a:prstGeom>
        </p:spPr>
      </p:pic>
      <p:pic>
        <p:nvPicPr>
          <p:cNvPr id="8" name="Picture 7">
            <a:extLst>
              <a:ext uri="{FF2B5EF4-FFF2-40B4-BE49-F238E27FC236}">
                <a16:creationId xmlns:a16="http://schemas.microsoft.com/office/drawing/2014/main" id="{A5113F29-BA71-234D-A7F9-A80F28A1A0BB}"/>
              </a:ext>
            </a:extLst>
          </p:cNvPr>
          <p:cNvPicPr>
            <a:picLocks noChangeAspect="1"/>
          </p:cNvPicPr>
          <p:nvPr/>
        </p:nvPicPr>
        <p:blipFill>
          <a:blip r:embed="rId4"/>
          <a:stretch>
            <a:fillRect/>
          </a:stretch>
        </p:blipFill>
        <p:spPr>
          <a:xfrm>
            <a:off x="5110210" y="3954548"/>
            <a:ext cx="3576591" cy="2788051"/>
          </a:xfrm>
          <a:prstGeom prst="rect">
            <a:avLst/>
          </a:prstGeom>
        </p:spPr>
      </p:pic>
    </p:spTree>
    <p:extLst>
      <p:ext uri="{BB962C8B-B14F-4D97-AF65-F5344CB8AC3E}">
        <p14:creationId xmlns:p14="http://schemas.microsoft.com/office/powerpoint/2010/main" val="196501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n-US" dirty="0"/>
              <a:t>How did the War effect American Society?</a:t>
            </a:r>
          </a:p>
        </p:txBody>
      </p:sp>
      <p:sp>
        <p:nvSpPr>
          <p:cNvPr id="3" name="Content Placeholder 2"/>
          <p:cNvSpPr>
            <a:spLocks noGrp="1"/>
          </p:cNvSpPr>
          <p:nvPr>
            <p:ph idx="1"/>
          </p:nvPr>
        </p:nvSpPr>
        <p:spPr>
          <a:xfrm>
            <a:off x="284053" y="1524318"/>
            <a:ext cx="8321081" cy="4993184"/>
          </a:xfrm>
        </p:spPr>
        <p:txBody>
          <a:bodyPr>
            <a:normAutofit/>
          </a:bodyPr>
          <a:lstStyle/>
          <a:p>
            <a:pPr marL="457200" indent="-457200">
              <a:buFont typeface="Arial"/>
              <a:buChar char="•"/>
            </a:pPr>
            <a:r>
              <a:rPr lang="en-US" sz="2600" dirty="0">
                <a:solidFill>
                  <a:srgbClr val="0000FF"/>
                </a:solidFill>
              </a:rPr>
              <a:t>Women took advantage of the opportunities in the workforce </a:t>
            </a:r>
            <a:r>
              <a:rPr lang="en-US" sz="2600" dirty="0">
                <a:solidFill>
                  <a:srgbClr val="0000FF"/>
                </a:solidFill>
                <a:sym typeface="Wingdings"/>
              </a:rPr>
              <a:t>as men entered the armed forces</a:t>
            </a:r>
          </a:p>
          <a:p>
            <a:pPr marL="914400" lvl="1" indent="-457200">
              <a:buFont typeface="Arial"/>
              <a:buChar char="•"/>
            </a:pPr>
            <a:r>
              <a:rPr lang="en-US" sz="1800" dirty="0">
                <a:sym typeface="Wingdings"/>
              </a:rPr>
              <a:t>Munitions factories, railroad jobs, telegraph operators, Red Cross</a:t>
            </a:r>
          </a:p>
          <a:p>
            <a:pPr marL="914400" lvl="1" indent="-457200">
              <a:buFont typeface="Arial"/>
              <a:buChar char="•"/>
            </a:pPr>
            <a:r>
              <a:rPr lang="en-US" sz="1800" dirty="0">
                <a:sym typeface="Wingdings"/>
                <a:hlinkClick r:id="rId2"/>
              </a:rPr>
              <a:t>https://www.youtube.com/watch?v=lOLlDSbe4y8</a:t>
            </a:r>
            <a:endParaRPr lang="en-US" sz="1800" dirty="0">
              <a:sym typeface="Wingdings"/>
            </a:endParaRPr>
          </a:p>
          <a:p>
            <a:pPr marL="914400" lvl="1" indent="-457200">
              <a:buFont typeface="Arial"/>
              <a:buChar char="•"/>
            </a:pPr>
            <a:r>
              <a:rPr lang="en-US" sz="1800" b="1" dirty="0">
                <a:sym typeface="Wingdings"/>
              </a:rPr>
              <a:t>Their contributions led to the 19</a:t>
            </a:r>
            <a:r>
              <a:rPr lang="en-US" sz="1800" b="1" baseline="30000" dirty="0">
                <a:sym typeface="Wingdings"/>
              </a:rPr>
              <a:t>th</a:t>
            </a:r>
            <a:r>
              <a:rPr lang="en-US" sz="1800" b="1" dirty="0">
                <a:sym typeface="Wingdings"/>
              </a:rPr>
              <a:t> Amendment</a:t>
            </a:r>
          </a:p>
          <a:p>
            <a:pPr lvl="1" indent="0">
              <a:buNone/>
            </a:pPr>
            <a:endParaRPr lang="en-US" sz="1800" b="1" dirty="0">
              <a:solidFill>
                <a:srgbClr val="0000FF"/>
              </a:solidFill>
              <a:sym typeface="Wingdings"/>
            </a:endParaRPr>
          </a:p>
          <a:p>
            <a:pPr marL="457200" indent="-457200">
              <a:buFont typeface="Arial"/>
              <a:buChar char="•"/>
            </a:pPr>
            <a:r>
              <a:rPr lang="en-US" dirty="0">
                <a:solidFill>
                  <a:srgbClr val="0000FF"/>
                </a:solidFill>
                <a:sym typeface="Wingdings"/>
              </a:rPr>
              <a:t>A “</a:t>
            </a:r>
            <a:r>
              <a:rPr lang="en-US" u="sng" dirty="0">
                <a:solidFill>
                  <a:srgbClr val="0000FF"/>
                </a:solidFill>
                <a:sym typeface="Wingdings"/>
              </a:rPr>
              <a:t>Great Migration</a:t>
            </a:r>
            <a:r>
              <a:rPr lang="en-US" dirty="0">
                <a:solidFill>
                  <a:srgbClr val="0000FF"/>
                </a:solidFill>
                <a:sym typeface="Wingdings"/>
              </a:rPr>
              <a:t>” </a:t>
            </a:r>
            <a:r>
              <a:rPr lang="en-US" dirty="0">
                <a:sym typeface="Wingdings"/>
              </a:rPr>
              <a:t>of African Americans from the rural South to the industrial North</a:t>
            </a:r>
          </a:p>
          <a:p>
            <a:pPr marL="914400" lvl="1" indent="-457200">
              <a:buFont typeface="Arial"/>
              <a:buChar char="•"/>
            </a:pPr>
            <a:r>
              <a:rPr lang="en-US" sz="1800" b="1" dirty="0">
                <a:solidFill>
                  <a:srgbClr val="0000FF"/>
                </a:solidFill>
                <a:sym typeface="Wingdings"/>
              </a:rPr>
              <a:t>Hoped to escape violent racism of the South, find better jobs and economic opportunities through industry </a:t>
            </a:r>
          </a:p>
          <a:p>
            <a:pPr marL="914400" lvl="1" indent="-457200">
              <a:buFont typeface="Arial"/>
              <a:buChar char="•"/>
            </a:pPr>
            <a:r>
              <a:rPr lang="en-US" sz="1800" b="0" dirty="0">
                <a:sym typeface="Wingdings"/>
              </a:rPr>
              <a:t>1910-1920: 1.2 million African Americans went North </a:t>
            </a:r>
          </a:p>
          <a:p>
            <a:pPr marL="914400" lvl="1" indent="-457200">
              <a:buFont typeface="Arial"/>
              <a:buChar char="•"/>
            </a:pPr>
            <a:r>
              <a:rPr lang="en-US" sz="1800" b="1" dirty="0">
                <a:solidFill>
                  <a:srgbClr val="0000FF"/>
                </a:solidFill>
                <a:sym typeface="Wingdings"/>
              </a:rPr>
              <a:t>Anti-immigrant nativists after WWI argued that immigrants took jobs away from native-born workers</a:t>
            </a:r>
          </a:p>
          <a:p>
            <a:pPr marL="914400" lvl="1" indent="-457200">
              <a:buFont typeface="Arial"/>
              <a:buChar char="•"/>
            </a:pPr>
            <a:endParaRPr lang="en-US" sz="2700" b="0" dirty="0">
              <a:sym typeface="Wingdings"/>
            </a:endParaRPr>
          </a:p>
          <a:p>
            <a:pPr marL="914400" lvl="1" indent="-457200">
              <a:buFont typeface="Arial"/>
              <a:buChar char="•"/>
            </a:pPr>
            <a:endParaRPr lang="en-US" sz="2700" b="0" dirty="0"/>
          </a:p>
        </p:txBody>
      </p:sp>
    </p:spTree>
    <p:extLst>
      <p:ext uri="{BB962C8B-B14F-4D97-AF65-F5344CB8AC3E}">
        <p14:creationId xmlns:p14="http://schemas.microsoft.com/office/powerpoint/2010/main" val="153350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3D104-CB2B-2F47-BA61-30E6CAE43E34}"/>
              </a:ext>
            </a:extLst>
          </p:cNvPr>
          <p:cNvSpPr>
            <a:spLocks noGrp="1"/>
          </p:cNvSpPr>
          <p:nvPr>
            <p:ph type="title"/>
          </p:nvPr>
        </p:nvSpPr>
        <p:spPr>
          <a:xfrm>
            <a:off x="457200" y="0"/>
            <a:ext cx="5791200" cy="896593"/>
          </a:xfrm>
        </p:spPr>
        <p:txBody>
          <a:bodyPr/>
          <a:lstStyle/>
          <a:p>
            <a:r>
              <a:rPr lang="en-US" dirty="0"/>
              <a:t>Women in the war</a:t>
            </a:r>
          </a:p>
        </p:txBody>
      </p:sp>
      <p:sp>
        <p:nvSpPr>
          <p:cNvPr id="3" name="Content Placeholder 2">
            <a:extLst>
              <a:ext uri="{FF2B5EF4-FFF2-40B4-BE49-F238E27FC236}">
                <a16:creationId xmlns:a16="http://schemas.microsoft.com/office/drawing/2014/main" id="{EE1BE0DA-E4B2-CB4C-B5F3-DC9A9E7A376F}"/>
              </a:ext>
            </a:extLst>
          </p:cNvPr>
          <p:cNvSpPr>
            <a:spLocks noGrp="1"/>
          </p:cNvSpPr>
          <p:nvPr>
            <p:ph idx="1"/>
          </p:nvPr>
        </p:nvSpPr>
        <p:spPr>
          <a:xfrm>
            <a:off x="457200" y="896593"/>
            <a:ext cx="8327036" cy="5684089"/>
          </a:xfrm>
        </p:spPr>
        <p:txBody>
          <a:bodyPr>
            <a:normAutofit/>
          </a:bodyPr>
          <a:lstStyle/>
          <a:p>
            <a:pPr algn="ctr"/>
            <a:r>
              <a:rPr lang="en-US" i="1" dirty="0"/>
              <a:t> “In short, America is witnessing the beginning of a great industrial and social change, and even those who regard the situation as temporary cannot doubt that the experience will have important reactions…Even before the Unites States entered the conflict women were being recruited in war industries. They have opened up every line of service. There is not an occupation in which a woman is not found.”</a:t>
            </a:r>
          </a:p>
          <a:p>
            <a:pPr algn="ctr"/>
            <a:r>
              <a:rPr lang="en-US" dirty="0"/>
              <a:t>Harriot Stanton, </a:t>
            </a:r>
            <a:r>
              <a:rPr lang="en-US" i="1" dirty="0"/>
              <a:t>Mobilizing Woman Power</a:t>
            </a:r>
            <a:r>
              <a:rPr lang="en-US" dirty="0"/>
              <a:t> </a:t>
            </a:r>
          </a:p>
          <a:p>
            <a:pPr algn="ctr"/>
            <a:endParaRPr lang="en-US" dirty="0"/>
          </a:p>
          <a:p>
            <a:pPr marL="457200" lvl="0" indent="-457200">
              <a:buFont typeface="+mj-lt"/>
              <a:buAutoNum type="arabicPeriod"/>
            </a:pPr>
            <a:r>
              <a:rPr lang="en-US" dirty="0"/>
              <a:t>What did Stanton’s writings suggest about the status of women during World War I?</a:t>
            </a:r>
          </a:p>
          <a:p>
            <a:pPr lvl="0"/>
            <a:r>
              <a:rPr lang="en-US" dirty="0"/>
              <a:t>	</a:t>
            </a:r>
            <a:r>
              <a:rPr lang="en-US" b="0" dirty="0">
                <a:solidFill>
                  <a:srgbClr val="FF0000"/>
                </a:solidFill>
              </a:rPr>
              <a:t>Women’s roles increased in industry.</a:t>
            </a:r>
          </a:p>
          <a:p>
            <a:pPr marL="457200" lvl="0" indent="-457200">
              <a:buAutoNum type="arabicPeriod" startAt="2"/>
            </a:pPr>
            <a:r>
              <a:rPr lang="en-US" dirty="0"/>
              <a:t>Women’s efforts and sacrifices during World War I led to U.S. 	government support for which reform? </a:t>
            </a:r>
          </a:p>
          <a:p>
            <a:pPr lvl="1" indent="0">
              <a:buNone/>
            </a:pPr>
            <a:r>
              <a:rPr lang="en-US" dirty="0"/>
              <a:t>	</a:t>
            </a:r>
            <a:r>
              <a:rPr lang="en-US" dirty="0">
                <a:solidFill>
                  <a:srgbClr val="FF0000"/>
                </a:solidFill>
              </a:rPr>
              <a:t>Universal Suffrage</a:t>
            </a:r>
          </a:p>
          <a:p>
            <a:endParaRPr lang="en-US" dirty="0"/>
          </a:p>
        </p:txBody>
      </p:sp>
    </p:spTree>
    <p:extLst>
      <p:ext uri="{BB962C8B-B14F-4D97-AF65-F5344CB8AC3E}">
        <p14:creationId xmlns:p14="http://schemas.microsoft.com/office/powerpoint/2010/main" val="316299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D145A-8849-E044-A7E0-DF537FAB5139}"/>
              </a:ext>
            </a:extLst>
          </p:cNvPr>
          <p:cNvSpPr>
            <a:spLocks noGrp="1"/>
          </p:cNvSpPr>
          <p:nvPr>
            <p:ph type="title"/>
          </p:nvPr>
        </p:nvSpPr>
        <p:spPr/>
        <p:txBody>
          <a:bodyPr/>
          <a:lstStyle/>
          <a:p>
            <a:r>
              <a:rPr lang="en-US" dirty="0"/>
              <a:t>Review Questions!!</a:t>
            </a:r>
          </a:p>
        </p:txBody>
      </p:sp>
      <p:sp>
        <p:nvSpPr>
          <p:cNvPr id="3" name="Content Placeholder 2">
            <a:extLst>
              <a:ext uri="{FF2B5EF4-FFF2-40B4-BE49-F238E27FC236}">
                <a16:creationId xmlns:a16="http://schemas.microsoft.com/office/drawing/2014/main" id="{13E97C35-1A5C-EA43-9012-6467FE92ED43}"/>
              </a:ext>
            </a:extLst>
          </p:cNvPr>
          <p:cNvSpPr>
            <a:spLocks noGrp="1"/>
          </p:cNvSpPr>
          <p:nvPr>
            <p:ph idx="1"/>
          </p:nvPr>
        </p:nvSpPr>
        <p:spPr/>
        <p:txBody>
          <a:bodyPr/>
          <a:lstStyle/>
          <a:p>
            <a:r>
              <a:rPr lang="en-US" dirty="0"/>
              <a:t>These WILL benefit you for the test!</a:t>
            </a:r>
          </a:p>
          <a:p>
            <a:r>
              <a:rPr lang="en-US" dirty="0"/>
              <a:t>Completion Grade!</a:t>
            </a:r>
          </a:p>
        </p:txBody>
      </p:sp>
    </p:spTree>
    <p:extLst>
      <p:ext uri="{BB962C8B-B14F-4D97-AF65-F5344CB8AC3E}">
        <p14:creationId xmlns:p14="http://schemas.microsoft.com/office/powerpoint/2010/main" val="1600473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2DE7-FC21-AC45-A6F2-1801DFCBFB33}"/>
              </a:ext>
            </a:extLst>
          </p:cNvPr>
          <p:cNvSpPr>
            <a:spLocks noGrp="1"/>
          </p:cNvSpPr>
          <p:nvPr>
            <p:ph type="title"/>
          </p:nvPr>
        </p:nvSpPr>
        <p:spPr/>
        <p:txBody>
          <a:bodyPr/>
          <a:lstStyle/>
          <a:p>
            <a:r>
              <a:rPr lang="en-US" dirty="0"/>
              <a:t>Bell Ringer #9</a:t>
            </a:r>
            <a:br>
              <a:rPr lang="en-US" dirty="0"/>
            </a:br>
            <a:r>
              <a:rPr lang="en-US" sz="2800" dirty="0"/>
              <a:t>3/14/19</a:t>
            </a:r>
          </a:p>
        </p:txBody>
      </p:sp>
      <p:sp>
        <p:nvSpPr>
          <p:cNvPr id="3" name="Content Placeholder 2">
            <a:extLst>
              <a:ext uri="{FF2B5EF4-FFF2-40B4-BE49-F238E27FC236}">
                <a16:creationId xmlns:a16="http://schemas.microsoft.com/office/drawing/2014/main" id="{F7F079A6-C0A8-EF46-8E65-A0A9C61F3526}"/>
              </a:ext>
            </a:extLst>
          </p:cNvPr>
          <p:cNvSpPr>
            <a:spLocks noGrp="1"/>
          </p:cNvSpPr>
          <p:nvPr>
            <p:ph idx="1"/>
          </p:nvPr>
        </p:nvSpPr>
        <p:spPr>
          <a:xfrm>
            <a:off x="457200" y="1752600"/>
            <a:ext cx="7620000" cy="4373563"/>
          </a:xfrm>
        </p:spPr>
        <p:txBody>
          <a:bodyPr/>
          <a:lstStyle/>
          <a:p>
            <a:pPr marL="457200" lvl="0" indent="-457200">
              <a:buFont typeface="+mj-lt"/>
              <a:buAutoNum type="arabicPeriod"/>
            </a:pPr>
            <a:r>
              <a:rPr lang="en-US" dirty="0"/>
              <a:t>All of the following countries were still in the Great War in 1918 EXCEPT</a:t>
            </a:r>
          </a:p>
          <a:p>
            <a:pPr marL="914400" lvl="1" indent="-457200">
              <a:buFont typeface="+mj-lt"/>
              <a:buAutoNum type="alphaLcParenR"/>
            </a:pPr>
            <a:r>
              <a:rPr lang="en-US" dirty="0"/>
              <a:t>Russia</a:t>
            </a:r>
          </a:p>
          <a:p>
            <a:pPr marL="914400" lvl="1" indent="-457200">
              <a:buFont typeface="+mj-lt"/>
              <a:buAutoNum type="alphaLcParenR"/>
            </a:pPr>
            <a:r>
              <a:rPr lang="en-US" dirty="0"/>
              <a:t>Italy</a:t>
            </a:r>
          </a:p>
          <a:p>
            <a:pPr marL="914400" lvl="1" indent="-457200">
              <a:buFont typeface="+mj-lt"/>
              <a:buAutoNum type="alphaLcParenR"/>
            </a:pPr>
            <a:r>
              <a:rPr lang="en-US" dirty="0"/>
              <a:t>Ottoman Empire</a:t>
            </a:r>
          </a:p>
          <a:p>
            <a:pPr marL="457200" indent="-457200">
              <a:buFont typeface="+mj-lt"/>
              <a:buAutoNum type="arabicPeriod"/>
            </a:pPr>
            <a:r>
              <a:rPr lang="en-US" dirty="0"/>
              <a:t>Which best explains why Russia abandoned </a:t>
            </a:r>
            <a:br>
              <a:rPr lang="en-US" dirty="0"/>
            </a:br>
            <a:r>
              <a:rPr lang="en-US" dirty="0"/>
              <a:t>WWI in 1917?</a:t>
            </a:r>
          </a:p>
          <a:p>
            <a:pPr marL="457200" indent="-457200">
              <a:buFont typeface="+mj-lt"/>
              <a:buAutoNum type="arabicPeriod"/>
            </a:pPr>
            <a:r>
              <a:rPr lang="en-US" dirty="0"/>
              <a:t>List the three major Central Powers during WWI:</a:t>
            </a:r>
          </a:p>
          <a:p>
            <a:r>
              <a:rPr lang="en-US" dirty="0"/>
              <a:t>	</a:t>
            </a:r>
            <a:r>
              <a:rPr lang="en-US" dirty="0">
                <a:solidFill>
                  <a:srgbClr val="FF0000"/>
                </a:solidFill>
              </a:rPr>
              <a:t>Germany, Austria-Hungary, Bulgaria, Ottoman Empire </a:t>
            </a:r>
          </a:p>
          <a:p>
            <a:endParaRPr lang="en-US" dirty="0"/>
          </a:p>
        </p:txBody>
      </p:sp>
    </p:spTree>
    <p:extLst>
      <p:ext uri="{BB962C8B-B14F-4D97-AF65-F5344CB8AC3E}">
        <p14:creationId xmlns:p14="http://schemas.microsoft.com/office/powerpoint/2010/main" val="84405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br>
              <a:rPr lang="en-US" sz="5400" dirty="0"/>
            </a:br>
            <a:r>
              <a:rPr lang="en-US" sz="5400" dirty="0"/>
              <a:t>The Home Front</a:t>
            </a:r>
            <a:br>
              <a:rPr lang="en-US" sz="5400" dirty="0"/>
            </a:br>
            <a:r>
              <a:rPr lang="en-US" sz="5400" dirty="0"/>
              <a:t>during WWI</a:t>
            </a:r>
          </a:p>
        </p:txBody>
      </p:sp>
    </p:spTree>
    <p:extLst>
      <p:ext uri="{BB962C8B-B14F-4D97-AF65-F5344CB8AC3E}">
        <p14:creationId xmlns:p14="http://schemas.microsoft.com/office/powerpoint/2010/main" val="178472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31480" cy="1371600"/>
          </a:xfrm>
        </p:spPr>
        <p:txBody>
          <a:bodyPr>
            <a:normAutofit/>
          </a:bodyPr>
          <a:lstStyle/>
          <a:p>
            <a:r>
              <a:rPr lang="en-US" dirty="0"/>
              <a:t>What Pressures did the U.S. Face to Mobilize for war?  </a:t>
            </a:r>
          </a:p>
        </p:txBody>
      </p:sp>
      <p:sp>
        <p:nvSpPr>
          <p:cNvPr id="3" name="Content Placeholder 2"/>
          <p:cNvSpPr>
            <a:spLocks noGrp="1"/>
          </p:cNvSpPr>
          <p:nvPr>
            <p:ph idx="1"/>
          </p:nvPr>
        </p:nvSpPr>
        <p:spPr>
          <a:xfrm>
            <a:off x="457200" y="1752600"/>
            <a:ext cx="5583836" cy="4748191"/>
          </a:xfrm>
        </p:spPr>
        <p:txBody>
          <a:bodyPr>
            <a:normAutofit lnSpcReduction="10000"/>
          </a:bodyPr>
          <a:lstStyle/>
          <a:p>
            <a:pPr marL="457200" indent="-457200">
              <a:buFont typeface="Arial"/>
              <a:buChar char="•"/>
            </a:pPr>
            <a:r>
              <a:rPr lang="en-US" sz="2400" dirty="0">
                <a:solidFill>
                  <a:srgbClr val="0000FF"/>
                </a:solidFill>
              </a:rPr>
              <a:t>US came into the war late and needed to catch up</a:t>
            </a:r>
          </a:p>
          <a:p>
            <a:pPr marL="457200" indent="-457200">
              <a:buFont typeface="Arial"/>
              <a:buChar char="•"/>
            </a:pPr>
            <a:r>
              <a:rPr lang="en-US" sz="2400" b="0" dirty="0"/>
              <a:t>Germany was planning a major offensive against the western front and to destroy British supply lines</a:t>
            </a:r>
          </a:p>
          <a:p>
            <a:pPr marL="457200" indent="-457200">
              <a:buFont typeface="Arial"/>
              <a:buChar char="•"/>
            </a:pPr>
            <a:r>
              <a:rPr lang="en-US" sz="2400" b="0" dirty="0"/>
              <a:t>Could the U.S. mobilize its economic production and its military forces in time to help the Allies?</a:t>
            </a:r>
          </a:p>
          <a:p>
            <a:pPr marL="457200" indent="-457200">
              <a:buFont typeface="Arial"/>
              <a:buChar char="•"/>
            </a:pPr>
            <a:r>
              <a:rPr lang="en-US" sz="2400" dirty="0">
                <a:solidFill>
                  <a:srgbClr val="0000FF"/>
                </a:solidFill>
              </a:rPr>
              <a:t>Because training soldiers took time, the U.S. focused on providing war supplies while troops were being trained</a:t>
            </a:r>
          </a:p>
        </p:txBody>
      </p:sp>
    </p:spTree>
    <p:extLst>
      <p:ext uri="{BB962C8B-B14F-4D97-AF65-F5344CB8AC3E}">
        <p14:creationId xmlns:p14="http://schemas.microsoft.com/office/powerpoint/2010/main" val="939533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131227" cy="1371600"/>
          </a:xfrm>
        </p:spPr>
        <p:txBody>
          <a:bodyPr>
            <a:normAutofit fontScale="90000"/>
          </a:bodyPr>
          <a:lstStyle/>
          <a:p>
            <a:r>
              <a:rPr lang="en-US" dirty="0"/>
              <a:t>How did Wilson mobilize the American economy for the war?</a:t>
            </a:r>
          </a:p>
        </p:txBody>
      </p:sp>
      <p:sp>
        <p:nvSpPr>
          <p:cNvPr id="3" name="Content Placeholder 2"/>
          <p:cNvSpPr>
            <a:spLocks noGrp="1"/>
          </p:cNvSpPr>
          <p:nvPr>
            <p:ph idx="1"/>
          </p:nvPr>
        </p:nvSpPr>
        <p:spPr>
          <a:xfrm>
            <a:off x="267344" y="1524318"/>
            <a:ext cx="8521590" cy="5143588"/>
          </a:xfrm>
        </p:spPr>
        <p:txBody>
          <a:bodyPr>
            <a:normAutofit/>
          </a:bodyPr>
          <a:lstStyle/>
          <a:p>
            <a:pPr marL="457200" indent="-457200">
              <a:buFont typeface="Arial"/>
              <a:buChar char="•"/>
            </a:pPr>
            <a:r>
              <a:rPr lang="en-US" sz="2700" b="0" dirty="0"/>
              <a:t>Wilson created new war agencies to handle rapid mobilization of U.S. war production</a:t>
            </a:r>
          </a:p>
          <a:p>
            <a:pPr marL="457200" indent="-457200">
              <a:buFont typeface="Arial"/>
              <a:buChar char="•"/>
            </a:pPr>
            <a:r>
              <a:rPr lang="en-US" sz="2700" dirty="0">
                <a:solidFill>
                  <a:srgbClr val="0000FF"/>
                </a:solidFill>
              </a:rPr>
              <a:t>Major increase in federal regulation/control of economy</a:t>
            </a:r>
          </a:p>
          <a:p>
            <a:pPr marL="457200" indent="-457200">
              <a:buFont typeface="Arial"/>
              <a:buChar char="•"/>
            </a:pPr>
            <a:r>
              <a:rPr lang="en-US" sz="2700" u="sng" dirty="0">
                <a:solidFill>
                  <a:srgbClr val="0000FF"/>
                </a:solidFill>
              </a:rPr>
              <a:t>The War Industries Board (WIB)</a:t>
            </a:r>
          </a:p>
          <a:p>
            <a:pPr marL="914400" lvl="1" indent="-457200">
              <a:buFont typeface="Arial"/>
              <a:buChar char="•"/>
            </a:pPr>
            <a:r>
              <a:rPr lang="en-US" sz="2400" dirty="0"/>
              <a:t>Headed by Bernard Baruch</a:t>
            </a:r>
            <a:endParaRPr lang="en-US" sz="2400" b="0" dirty="0"/>
          </a:p>
          <a:p>
            <a:pPr marL="914400" lvl="1" indent="-457200">
              <a:buFont typeface="Arial"/>
              <a:buChar char="•"/>
            </a:pPr>
            <a:r>
              <a:rPr lang="en-US" sz="2400" b="1" dirty="0">
                <a:solidFill>
                  <a:srgbClr val="0000FF"/>
                </a:solidFill>
              </a:rPr>
              <a:t>Set production priorities and established gov’t control over raw materials and prices</a:t>
            </a:r>
          </a:p>
          <a:p>
            <a:pPr marL="914400" lvl="1" indent="-457200">
              <a:buFont typeface="Arial"/>
              <a:buChar char="•"/>
            </a:pPr>
            <a:r>
              <a:rPr lang="en-US" sz="2400" dirty="0"/>
              <a:t>Economy went from competing to cooperating for the war effort</a:t>
            </a:r>
          </a:p>
          <a:p>
            <a:endParaRPr lang="en-US" sz="2700" b="0" dirty="0"/>
          </a:p>
        </p:txBody>
      </p:sp>
    </p:spTree>
    <p:extLst>
      <p:ext uri="{BB962C8B-B14F-4D97-AF65-F5344CB8AC3E}">
        <p14:creationId xmlns:p14="http://schemas.microsoft.com/office/powerpoint/2010/main" val="343472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334232"/>
            <a:ext cx="8114517" cy="6116424"/>
          </a:xfrm>
        </p:spPr>
        <p:txBody>
          <a:bodyPr>
            <a:normAutofit/>
          </a:bodyPr>
          <a:lstStyle/>
          <a:p>
            <a:pPr marL="457200" indent="-457200">
              <a:buFont typeface="Arial"/>
              <a:buChar char="•"/>
            </a:pPr>
            <a:r>
              <a:rPr lang="en-US" sz="2700" u="sng" dirty="0">
                <a:solidFill>
                  <a:srgbClr val="0000FF"/>
                </a:solidFill>
              </a:rPr>
              <a:t>The Food Administration</a:t>
            </a:r>
          </a:p>
          <a:p>
            <a:pPr marL="914400" lvl="1" indent="-457200">
              <a:buFont typeface="Arial"/>
              <a:buChar char="•"/>
            </a:pPr>
            <a:r>
              <a:rPr lang="en-US" sz="2400" b="0" dirty="0"/>
              <a:t>Headed by </a:t>
            </a:r>
            <a:r>
              <a:rPr lang="en-US" sz="2400" b="1" u="sng" dirty="0">
                <a:solidFill>
                  <a:srgbClr val="FF0000"/>
                </a:solidFill>
              </a:rPr>
              <a:t>Herbert Hoover</a:t>
            </a:r>
          </a:p>
          <a:p>
            <a:pPr marL="914400" lvl="1" indent="-457200">
              <a:buFont typeface="Arial"/>
              <a:buChar char="•"/>
            </a:pPr>
            <a:r>
              <a:rPr lang="en-US" sz="2400" b="1" dirty="0"/>
              <a:t>Encouraged Americans to plant victory gardens and participate in meatless days to have more food for troops</a:t>
            </a:r>
          </a:p>
          <a:p>
            <a:pPr marL="457200" indent="-457200">
              <a:buFont typeface="Arial"/>
              <a:buChar char="•"/>
            </a:pPr>
            <a:r>
              <a:rPr lang="en-US" sz="2700" u="sng" dirty="0">
                <a:solidFill>
                  <a:srgbClr val="0000FF"/>
                </a:solidFill>
              </a:rPr>
              <a:t>The National War Labor Board</a:t>
            </a:r>
          </a:p>
          <a:p>
            <a:pPr marL="914400" lvl="1" indent="-457200">
              <a:buFont typeface="Arial"/>
              <a:buChar char="•"/>
            </a:pPr>
            <a:r>
              <a:rPr lang="en-US" sz="2400" dirty="0"/>
              <a:t>Headed by William Taft</a:t>
            </a:r>
          </a:p>
          <a:p>
            <a:pPr marL="914400" lvl="1" indent="-457200">
              <a:buFont typeface="Arial"/>
              <a:buChar char="•"/>
            </a:pPr>
            <a:r>
              <a:rPr lang="en-US" sz="2400" b="1" dirty="0">
                <a:solidFill>
                  <a:srgbClr val="0000FF"/>
                </a:solidFill>
              </a:rPr>
              <a:t>Maintained production by arbitrating between labor and employers</a:t>
            </a:r>
          </a:p>
        </p:txBody>
      </p:sp>
    </p:spTree>
    <p:extLst>
      <p:ext uri="{BB962C8B-B14F-4D97-AF65-F5344CB8AC3E}">
        <p14:creationId xmlns:p14="http://schemas.microsoft.com/office/powerpoint/2010/main" val="22023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14009" cy="1371600"/>
          </a:xfrm>
        </p:spPr>
        <p:txBody>
          <a:bodyPr/>
          <a:lstStyle/>
          <a:p>
            <a:r>
              <a:rPr lang="en-US" dirty="0"/>
              <a:t>How did the government Finance U.S. Participation?</a:t>
            </a:r>
          </a:p>
        </p:txBody>
      </p:sp>
      <p:sp>
        <p:nvSpPr>
          <p:cNvPr id="3" name="Content Placeholder 2"/>
          <p:cNvSpPr>
            <a:spLocks noGrp="1"/>
          </p:cNvSpPr>
          <p:nvPr>
            <p:ph idx="1"/>
          </p:nvPr>
        </p:nvSpPr>
        <p:spPr>
          <a:xfrm>
            <a:off x="457200" y="1752600"/>
            <a:ext cx="5628808" cy="4815037"/>
          </a:xfrm>
        </p:spPr>
        <p:txBody>
          <a:bodyPr>
            <a:normAutofit fontScale="92500" lnSpcReduction="10000"/>
          </a:bodyPr>
          <a:lstStyle/>
          <a:p>
            <a:pPr marL="457200" indent="-457200">
              <a:buFont typeface="Arial"/>
              <a:buChar char="•"/>
            </a:pPr>
            <a:r>
              <a:rPr lang="en-US" sz="2700" dirty="0">
                <a:solidFill>
                  <a:srgbClr val="0000FF"/>
                </a:solidFill>
              </a:rPr>
              <a:t>Wilson’s government raised $33 billion </a:t>
            </a:r>
            <a:r>
              <a:rPr lang="en-US" sz="2700" b="0" dirty="0"/>
              <a:t>in two years </a:t>
            </a:r>
            <a:r>
              <a:rPr lang="en-US" sz="2700" dirty="0">
                <a:solidFill>
                  <a:srgbClr val="0000FF"/>
                </a:solidFill>
              </a:rPr>
              <a:t>with liberty bonds and taxes </a:t>
            </a:r>
          </a:p>
          <a:p>
            <a:pPr marL="457200" indent="-457200">
              <a:buFont typeface="Arial"/>
              <a:buChar char="•"/>
            </a:pPr>
            <a:r>
              <a:rPr lang="en-US" sz="2700" dirty="0">
                <a:solidFill>
                  <a:srgbClr val="0000FF"/>
                </a:solidFill>
              </a:rPr>
              <a:t>Liberty Bonds</a:t>
            </a:r>
          </a:p>
          <a:p>
            <a:pPr marL="914400" lvl="1" indent="-457200">
              <a:buFont typeface="Arial"/>
              <a:buChar char="•"/>
            </a:pPr>
            <a:r>
              <a:rPr lang="en-US" sz="2400" dirty="0"/>
              <a:t>Loans to the federal government from individual citizens</a:t>
            </a:r>
          </a:p>
          <a:p>
            <a:pPr marL="914400" lvl="1" indent="-457200">
              <a:buFont typeface="Arial"/>
              <a:buChar char="•"/>
            </a:pPr>
            <a:r>
              <a:rPr lang="en-US" sz="2400" b="0" dirty="0"/>
              <a:t>Citizens buy wa</a:t>
            </a:r>
            <a:r>
              <a:rPr lang="en-US" sz="2400" dirty="0"/>
              <a:t>r bonds and sell them back with interest to government</a:t>
            </a:r>
          </a:p>
          <a:p>
            <a:pPr marL="457200" indent="-457200">
              <a:buFont typeface="Arial"/>
              <a:buChar char="•"/>
            </a:pPr>
            <a:r>
              <a:rPr lang="en-US" sz="2700" dirty="0">
                <a:solidFill>
                  <a:srgbClr val="0000FF"/>
                </a:solidFill>
              </a:rPr>
              <a:t>Taxes</a:t>
            </a:r>
          </a:p>
          <a:p>
            <a:pPr marL="914400" lvl="1" indent="-457200">
              <a:buFont typeface="Arial"/>
              <a:buChar char="•"/>
            </a:pPr>
            <a:r>
              <a:rPr lang="en-US" sz="2400" dirty="0"/>
              <a:t>Increased income and corporate taxes</a:t>
            </a:r>
            <a:endParaRPr lang="en-US" sz="2400" b="0" dirty="0"/>
          </a:p>
          <a:p>
            <a:pPr marL="914400" lvl="1" indent="-457200">
              <a:buFont typeface="Arial"/>
              <a:buChar char="•"/>
            </a:pPr>
            <a:endParaRPr lang="en-US" sz="2400" b="0" dirty="0"/>
          </a:p>
        </p:txBody>
      </p:sp>
      <p:pic>
        <p:nvPicPr>
          <p:cNvPr id="4" name="Picture 3">
            <a:extLst>
              <a:ext uri="{FF2B5EF4-FFF2-40B4-BE49-F238E27FC236}">
                <a16:creationId xmlns:a16="http://schemas.microsoft.com/office/drawing/2014/main" id="{424FB47E-C70F-214C-BDB4-FE7B82BCB5ED}"/>
              </a:ext>
            </a:extLst>
          </p:cNvPr>
          <p:cNvPicPr>
            <a:picLocks noChangeAspect="1"/>
          </p:cNvPicPr>
          <p:nvPr/>
        </p:nvPicPr>
        <p:blipFill>
          <a:blip r:embed="rId2"/>
          <a:stretch>
            <a:fillRect/>
          </a:stretch>
        </p:blipFill>
        <p:spPr>
          <a:xfrm>
            <a:off x="6086008" y="2061427"/>
            <a:ext cx="2385257" cy="3752090"/>
          </a:xfrm>
          <a:prstGeom prst="rect">
            <a:avLst/>
          </a:prstGeom>
        </p:spPr>
      </p:pic>
    </p:spTree>
    <p:extLst>
      <p:ext uri="{BB962C8B-B14F-4D97-AF65-F5344CB8AC3E}">
        <p14:creationId xmlns:p14="http://schemas.microsoft.com/office/powerpoint/2010/main" val="267597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081099" cy="1371600"/>
          </a:xfrm>
        </p:spPr>
        <p:txBody>
          <a:bodyPr/>
          <a:lstStyle/>
          <a:p>
            <a:r>
              <a:rPr lang="en-US" dirty="0"/>
              <a:t>How did U.S. gov’t attempt to control public opinion?</a:t>
            </a:r>
          </a:p>
        </p:txBody>
      </p:sp>
      <p:sp>
        <p:nvSpPr>
          <p:cNvPr id="3" name="Content Placeholder 2"/>
          <p:cNvSpPr>
            <a:spLocks noGrp="1"/>
          </p:cNvSpPr>
          <p:nvPr>
            <p:ph idx="1"/>
          </p:nvPr>
        </p:nvSpPr>
        <p:spPr>
          <a:xfrm>
            <a:off x="457200" y="1752600"/>
            <a:ext cx="8081098" cy="4781614"/>
          </a:xfrm>
        </p:spPr>
        <p:txBody>
          <a:bodyPr>
            <a:normAutofit/>
          </a:bodyPr>
          <a:lstStyle/>
          <a:p>
            <a:pPr marL="457200" indent="-457200">
              <a:buFont typeface="Arial"/>
              <a:buChar char="•"/>
            </a:pPr>
            <a:r>
              <a:rPr lang="en-US" sz="2700" u="sng" dirty="0">
                <a:solidFill>
                  <a:srgbClr val="0000FF"/>
                </a:solidFill>
              </a:rPr>
              <a:t>The Committee on Public Information         (Creel Committee)</a:t>
            </a:r>
          </a:p>
          <a:p>
            <a:pPr marL="914400" lvl="1" indent="-457200">
              <a:buFont typeface="Arial"/>
              <a:buChar char="•"/>
            </a:pPr>
            <a:r>
              <a:rPr lang="en-US" sz="2400" dirty="0"/>
              <a:t>U.S. propaganda agency headed by George Creel</a:t>
            </a:r>
          </a:p>
          <a:p>
            <a:pPr marL="914400" lvl="1" indent="-457200">
              <a:buFont typeface="Arial"/>
              <a:buChar char="•"/>
            </a:pPr>
            <a:r>
              <a:rPr lang="en-US" sz="2400" b="1" i="1" dirty="0">
                <a:solidFill>
                  <a:srgbClr val="0000FF"/>
                </a:solidFill>
              </a:rPr>
              <a:t>Propaganda designed to promote support for U.S. forces and turn public opinion against the Germans</a:t>
            </a:r>
          </a:p>
          <a:p>
            <a:pPr marL="914400" lvl="1" indent="-457200">
              <a:buFont typeface="Arial"/>
              <a:buChar char="•"/>
            </a:pPr>
            <a:r>
              <a:rPr lang="en-US" sz="2400" dirty="0"/>
              <a:t>Included films, posters, pamphlets, and speakers urging Americans to watch for German spies to “do your bit” for war</a:t>
            </a:r>
            <a:endParaRPr lang="en-US" sz="2400" b="0" dirty="0"/>
          </a:p>
        </p:txBody>
      </p:sp>
    </p:spTree>
    <p:extLst>
      <p:ext uri="{BB962C8B-B14F-4D97-AF65-F5344CB8AC3E}">
        <p14:creationId xmlns:p14="http://schemas.microsoft.com/office/powerpoint/2010/main" val="226030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0942"/>
            <a:ext cx="8231480" cy="6116426"/>
          </a:xfrm>
        </p:spPr>
        <p:txBody>
          <a:bodyPr>
            <a:normAutofit/>
          </a:bodyPr>
          <a:lstStyle/>
          <a:p>
            <a:pPr marL="342900" indent="-342900">
              <a:buFont typeface="Arial"/>
              <a:buChar char="•"/>
            </a:pPr>
            <a:r>
              <a:rPr lang="en-US" b="0" dirty="0"/>
              <a:t>The Espionage and Sedition Acts</a:t>
            </a:r>
          </a:p>
          <a:p>
            <a:pPr marL="800100" lvl="1" indent="-342900">
              <a:buFont typeface="Arial"/>
              <a:buChar char="•"/>
            </a:pPr>
            <a:r>
              <a:rPr lang="en-US" sz="1800" b="1" u="sng" dirty="0">
                <a:solidFill>
                  <a:srgbClr val="0000FF"/>
                </a:solidFill>
              </a:rPr>
              <a:t>Espionage Act of 1917</a:t>
            </a:r>
            <a:r>
              <a:rPr lang="en-US" sz="1800" b="1" dirty="0">
                <a:solidFill>
                  <a:srgbClr val="0000FF"/>
                </a:solidFill>
              </a:rPr>
              <a:t>: provided imprisonment for people who attempted to start rebellion in the armed forces or obstruct the draft</a:t>
            </a:r>
          </a:p>
          <a:p>
            <a:pPr marL="800100" lvl="1" indent="-342900">
              <a:buFont typeface="Arial"/>
              <a:buChar char="•"/>
            </a:pPr>
            <a:r>
              <a:rPr lang="en-US" sz="1800" b="1" u="sng" dirty="0">
                <a:solidFill>
                  <a:srgbClr val="0000FF"/>
                </a:solidFill>
              </a:rPr>
              <a:t>Sedition Act of 1918</a:t>
            </a:r>
            <a:r>
              <a:rPr lang="en-US" sz="1800" b="1" dirty="0">
                <a:solidFill>
                  <a:srgbClr val="0000FF"/>
                </a:solidFill>
              </a:rPr>
              <a:t>: prohibited “disloyal” and “abusive” remarks about U.S government</a:t>
            </a:r>
          </a:p>
          <a:p>
            <a:pPr marL="800100" lvl="1" indent="-342900">
              <a:buFont typeface="Arial"/>
              <a:buChar char="•"/>
            </a:pPr>
            <a:r>
              <a:rPr lang="en-US" sz="1800" b="0" dirty="0"/>
              <a:t>2,000 people were prosecuted under these acts</a:t>
            </a:r>
          </a:p>
          <a:p>
            <a:pPr marL="800100" lvl="1" indent="-342900">
              <a:buFont typeface="Arial"/>
              <a:buChar char="•"/>
            </a:pPr>
            <a:r>
              <a:rPr lang="en-US" sz="1800" dirty="0"/>
              <a:t>Socialist leader </a:t>
            </a:r>
            <a:r>
              <a:rPr lang="en-US" sz="1800" b="1" dirty="0">
                <a:solidFill>
                  <a:srgbClr val="0000FF"/>
                </a:solidFill>
              </a:rPr>
              <a:t>Eugene V. Debs sentenced to 10 years in prison for speaking out against the war</a:t>
            </a:r>
          </a:p>
          <a:p>
            <a:pPr marL="342900" indent="-342900">
              <a:buFont typeface="Arial"/>
              <a:buChar char="•"/>
            </a:pPr>
            <a:r>
              <a:rPr lang="en-US" sz="2700" b="0" dirty="0">
                <a:solidFill>
                  <a:srgbClr val="0000FF"/>
                </a:solidFill>
              </a:rPr>
              <a:t> </a:t>
            </a:r>
            <a:r>
              <a:rPr lang="en-US" b="0" u="sng" dirty="0">
                <a:solidFill>
                  <a:srgbClr val="0000FF"/>
                </a:solidFill>
              </a:rPr>
              <a:t>Schenk v. United States (1919)</a:t>
            </a:r>
          </a:p>
          <a:p>
            <a:pPr marL="800100" lvl="1" indent="-342900">
              <a:buFont typeface="Arial"/>
              <a:buChar char="•"/>
            </a:pPr>
            <a:r>
              <a:rPr lang="en-US" sz="1800" dirty="0"/>
              <a:t>SCOTUS ruled the Espionage Act constitutional</a:t>
            </a:r>
          </a:p>
          <a:p>
            <a:pPr marL="800100" lvl="1" indent="-342900">
              <a:buFont typeface="Arial"/>
              <a:buChar char="•"/>
            </a:pPr>
            <a:r>
              <a:rPr lang="en-US" sz="1800" b="1" dirty="0">
                <a:solidFill>
                  <a:srgbClr val="0000FF"/>
                </a:solidFill>
              </a:rPr>
              <a:t>Stated that the right to free speech could be limited when it represented “clear and present danger” to public safety</a:t>
            </a:r>
          </a:p>
        </p:txBody>
      </p:sp>
    </p:spTree>
    <p:extLst>
      <p:ext uri="{BB962C8B-B14F-4D97-AF65-F5344CB8AC3E}">
        <p14:creationId xmlns:p14="http://schemas.microsoft.com/office/powerpoint/2010/main" val="152112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Essential.thmx</Template>
  <TotalTime>3093</TotalTime>
  <Words>893</Words>
  <Application>Microsoft Macintosh PowerPoint</Application>
  <PresentationFormat>On-screen Show (4:3)</PresentationFormat>
  <Paragraphs>99</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Black</vt:lpstr>
      <vt:lpstr>Calibri</vt:lpstr>
      <vt:lpstr>Essential</vt:lpstr>
      <vt:lpstr>Bell Ringer #8 3/12/19</vt:lpstr>
      <vt:lpstr>Bell Ringer #9 3/14/19</vt:lpstr>
      <vt:lpstr> The Home Front during WWI</vt:lpstr>
      <vt:lpstr>What Pressures did the U.S. Face to Mobilize for war?  </vt:lpstr>
      <vt:lpstr>How did Wilson mobilize the American economy for the war?</vt:lpstr>
      <vt:lpstr>PowerPoint Presentation</vt:lpstr>
      <vt:lpstr>How did the government Finance U.S. Participation?</vt:lpstr>
      <vt:lpstr>How did U.S. gov’t attempt to control public opinion?</vt:lpstr>
      <vt:lpstr>PowerPoint Presentation</vt:lpstr>
      <vt:lpstr>How did the U.S. Build its armed forces for WWI?</vt:lpstr>
      <vt:lpstr>Battle of Meuse-Argonne</vt:lpstr>
      <vt:lpstr>How did the War effect American Society?</vt:lpstr>
      <vt:lpstr>Women in the war</vt:lpstr>
      <vt:lpstr>Review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15.2 The Home Front</dc:title>
  <dc:creator>Ryan Abrams</dc:creator>
  <cp:lastModifiedBy>Taylor Hunter</cp:lastModifiedBy>
  <cp:revision>23</cp:revision>
  <dcterms:created xsi:type="dcterms:W3CDTF">2016-02-22T00:14:42Z</dcterms:created>
  <dcterms:modified xsi:type="dcterms:W3CDTF">2019-03-14T01:40:47Z</dcterms:modified>
</cp:coreProperties>
</file>